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61" r:id="rId5"/>
    <p:sldId id="263" r:id="rId6"/>
    <p:sldId id="264" r:id="rId7"/>
    <p:sldId id="266" r:id="rId8"/>
    <p:sldId id="265" r:id="rId9"/>
    <p:sldId id="268" r:id="rId10"/>
    <p:sldId id="269" r:id="rId11"/>
    <p:sldId id="270" r:id="rId12"/>
    <p:sldId id="262" r:id="rId13"/>
    <p:sldId id="282" r:id="rId14"/>
    <p:sldId id="271" r:id="rId15"/>
    <p:sldId id="273" r:id="rId16"/>
    <p:sldId id="278" r:id="rId17"/>
    <p:sldId id="279" r:id="rId18"/>
    <p:sldId id="280" r:id="rId19"/>
    <p:sldId id="281" r:id="rId20"/>
    <p:sldId id="272" r:id="rId21"/>
    <p:sldId id="274" r:id="rId22"/>
    <p:sldId id="275" r:id="rId23"/>
    <p:sldId id="276" r:id="rId24"/>
    <p:sldId id="277" r:id="rId25"/>
    <p:sldId id="260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CC"/>
    <a:srgbClr val="5EEC3C"/>
    <a:srgbClr val="1D3A00"/>
    <a:srgbClr val="6C1A00"/>
    <a:srgbClr val="003296"/>
    <a:srgbClr val="E39A39"/>
    <a:srgbClr val="FFC901"/>
    <a:srgbClr val="FE9202"/>
    <a:srgbClr val="FEA402"/>
    <a:srgbClr val="D68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443D0-8AA5-4ECE-B11F-CCA957CC3EF1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E1938-E26E-462B-9484-11E30E175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52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E1938-E26E-462B-9484-11E30E17517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19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02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0360" y="1808226"/>
            <a:ext cx="5650085" cy="91623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0360" y="2724455"/>
            <a:ext cx="5650085" cy="610820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940925C7-1BBB-4F3B-9E27-8B03ADDD03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8246070" cy="610821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1"/>
            <a:ext cx="8246070" cy="3512214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81175"/>
            <a:ext cx="610820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AA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044701"/>
            <a:ext cx="6108200" cy="366376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433880"/>
            <a:ext cx="8093365" cy="61082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164123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211363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64123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11363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73C0485-325E-470B-BBAE-7BB8B3E1FB7D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157.119.185.254/cgi-bin/smokeping.cgi?target=Destination" TargetMode="External"/><Relationship Id="rId2" Type="http://schemas.openxmlformats.org/officeDocument/2006/relationships/hyperlink" Target="https://www.iplocation.net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ip-address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-address.org/" TargetMode="External"/><Relationship Id="rId2" Type="http://schemas.openxmlformats.org/officeDocument/2006/relationships/hyperlink" Target="http://157.119.185.254/cgi-bin/smokeping.cgi?target=Destination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losintelligence.com/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nic.net/" TargetMode="External"/><Relationship Id="rId2" Type="http://schemas.openxmlformats.org/officeDocument/2006/relationships/hyperlink" Target="http://www.radb.net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2246" y="1808226"/>
            <a:ext cx="6108200" cy="9162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IIG Operational Activity hands On-1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0222" y="2571750"/>
            <a:ext cx="5650085" cy="763525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Muntasir Khan</a:t>
            </a:r>
          </a:p>
          <a:p>
            <a:r>
              <a:rPr lang="en-US" dirty="0" smtClean="0"/>
              <a:t>Sadia Safwat</a:t>
            </a:r>
          </a:p>
          <a:p>
            <a:r>
              <a:rPr lang="en-US" dirty="0" smtClean="0"/>
              <a:t>Md. Shohel Rana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Prefix </a:t>
            </a:r>
            <a:r>
              <a:rPr lang="en-US" dirty="0" err="1" smtClean="0"/>
              <a:t>recv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24" y="739290"/>
            <a:ext cx="5650086" cy="427573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RP/0/RSP0/CPU0:PALTAN-IIG-AGG#show </a:t>
            </a:r>
            <a:r>
              <a:rPr lang="en-US" sz="1400" dirty="0" err="1"/>
              <a:t>bgp</a:t>
            </a:r>
            <a:r>
              <a:rPr lang="en-US" sz="1400" dirty="0"/>
              <a:t> ipv4 unicast neighbors 103.15.245.210 routes </a:t>
            </a:r>
          </a:p>
          <a:p>
            <a:pPr marL="0" indent="0">
              <a:buNone/>
            </a:pPr>
            <a:r>
              <a:rPr lang="en-US" sz="1400" dirty="0"/>
              <a:t>Fri Feb 16 11:18:34.607 GMT</a:t>
            </a:r>
          </a:p>
          <a:p>
            <a:pPr marL="0" indent="0">
              <a:buNone/>
            </a:pPr>
            <a:r>
              <a:rPr lang="en-US" sz="1400" dirty="0"/>
              <a:t>BGP router identifier 103.15.244.10, local AS number 58717</a:t>
            </a:r>
          </a:p>
          <a:p>
            <a:pPr marL="0" indent="0">
              <a:buNone/>
            </a:pPr>
            <a:r>
              <a:rPr lang="en-US" sz="1400" dirty="0"/>
              <a:t>BGP generic scan interval 60 </a:t>
            </a:r>
            <a:r>
              <a:rPr lang="en-US" sz="1400" dirty="0" err="1"/>
              <a:t>secs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Non-stop routing is enabled</a:t>
            </a:r>
          </a:p>
          <a:p>
            <a:pPr marL="0" indent="0">
              <a:buNone/>
            </a:pPr>
            <a:r>
              <a:rPr lang="en-US" sz="1400" dirty="0"/>
              <a:t>BGP table state: Active</a:t>
            </a:r>
          </a:p>
          <a:p>
            <a:pPr marL="0" indent="0">
              <a:buNone/>
            </a:pPr>
            <a:r>
              <a:rPr lang="en-US" sz="1400" dirty="0"/>
              <a:t>Table ID: 0xe0000000   RD version: 226519742</a:t>
            </a:r>
          </a:p>
          <a:p>
            <a:pPr marL="0" indent="0">
              <a:buNone/>
            </a:pPr>
            <a:r>
              <a:rPr lang="en-US" sz="1400" dirty="0"/>
              <a:t>BGP main routing table version 226519742</a:t>
            </a:r>
          </a:p>
          <a:p>
            <a:pPr marL="0" indent="0">
              <a:buNone/>
            </a:pPr>
            <a:r>
              <a:rPr lang="en-US" sz="1400" dirty="0"/>
              <a:t>BGP NSR Initial </a:t>
            </a:r>
            <a:r>
              <a:rPr lang="en-US" sz="1400" dirty="0" err="1"/>
              <a:t>initsync</a:t>
            </a:r>
            <a:r>
              <a:rPr lang="en-US" sz="1400" dirty="0"/>
              <a:t> version 2 (Reached)</a:t>
            </a:r>
          </a:p>
          <a:p>
            <a:pPr marL="0" indent="0">
              <a:buNone/>
            </a:pPr>
            <a:r>
              <a:rPr lang="en-US" sz="1400" dirty="0"/>
              <a:t>BGP NSR/ISSU Sync-Group versions 226519742/0</a:t>
            </a:r>
          </a:p>
          <a:p>
            <a:pPr marL="0" indent="0">
              <a:buNone/>
            </a:pPr>
            <a:r>
              <a:rPr lang="en-US" sz="1400" dirty="0"/>
              <a:t>BGP scan interval 60 </a:t>
            </a:r>
            <a:r>
              <a:rPr lang="en-US" sz="1400" dirty="0" err="1"/>
              <a:t>secs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Status codes: s suppressed, d damped, h history, * valid, &gt; best</a:t>
            </a:r>
          </a:p>
          <a:p>
            <a:pPr marL="0" indent="0">
              <a:buNone/>
            </a:pPr>
            <a:r>
              <a:rPr lang="en-US" sz="1400" dirty="0"/>
              <a:t>              </a:t>
            </a:r>
            <a:r>
              <a:rPr lang="en-US" sz="1400" dirty="0" err="1"/>
              <a:t>i</a:t>
            </a:r>
            <a:r>
              <a:rPr lang="en-US" sz="1400" dirty="0"/>
              <a:t> - internal, r RIB-failure, S stale, N </a:t>
            </a:r>
            <a:r>
              <a:rPr lang="en-US" sz="1400" dirty="0" err="1"/>
              <a:t>Nexthop</a:t>
            </a:r>
            <a:r>
              <a:rPr lang="en-US" sz="1400" dirty="0"/>
              <a:t>-discard</a:t>
            </a:r>
          </a:p>
          <a:p>
            <a:pPr marL="0" indent="0">
              <a:buNone/>
            </a:pPr>
            <a:r>
              <a:rPr lang="en-US" sz="1400" dirty="0"/>
              <a:t>Origin codes: </a:t>
            </a:r>
            <a:r>
              <a:rPr lang="en-US" sz="1400" dirty="0" err="1"/>
              <a:t>i</a:t>
            </a:r>
            <a:r>
              <a:rPr lang="en-US" sz="1400" dirty="0"/>
              <a:t> - IGP, e - EGP, ? - incomplete</a:t>
            </a:r>
          </a:p>
          <a:p>
            <a:pPr marL="0" indent="0">
              <a:buNone/>
            </a:pPr>
            <a:r>
              <a:rPr lang="en-US" sz="1400" dirty="0"/>
              <a:t>   Network            Next Hop            Metric </a:t>
            </a:r>
            <a:r>
              <a:rPr lang="en-US" sz="1400" dirty="0" err="1"/>
              <a:t>LocPrf</a:t>
            </a:r>
            <a:r>
              <a:rPr lang="en-US" sz="1400" dirty="0"/>
              <a:t> Weight Path</a:t>
            </a:r>
          </a:p>
          <a:p>
            <a:pPr marL="0" indent="0">
              <a:buNone/>
            </a:pPr>
            <a:r>
              <a:rPr lang="en-US" sz="1400" dirty="0"/>
              <a:t>*&gt; 27.54.148.0/22     103.15.245.210               1000      0 133854 </a:t>
            </a:r>
            <a:r>
              <a:rPr lang="en-US" sz="1400" dirty="0" err="1"/>
              <a:t>i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*&gt; 27.54.148.0/23     103.15.245.210               1000      0 133854 </a:t>
            </a:r>
            <a:r>
              <a:rPr lang="en-US" sz="1400" dirty="0" err="1"/>
              <a:t>i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*&gt; 27.54.150.0/23     103.15.245.210               1000      0 133854 </a:t>
            </a:r>
            <a:r>
              <a:rPr lang="en-US" sz="1400" dirty="0" err="1"/>
              <a:t>i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*&gt; 43.224.108.0/23    103.15.245.210               1000      0 133854 </a:t>
            </a:r>
            <a:r>
              <a:rPr lang="en-US" sz="1400" dirty="0" err="1"/>
              <a:t>i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*&gt; 103.43.148.0/22    103.15.245.210               1000      0 133854 </a:t>
            </a:r>
            <a:r>
              <a:rPr lang="en-US" sz="1400" dirty="0" err="1"/>
              <a:t>i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*&gt; 103.43.148.0/23    103.15.245.210               1000      0 133854 </a:t>
            </a:r>
            <a:r>
              <a:rPr lang="en-US" sz="1400" dirty="0" err="1"/>
              <a:t>i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*&gt; 103.43.150.0/23    103.15.245.210               1000      0 133854 </a:t>
            </a:r>
            <a:r>
              <a:rPr lang="en-US" sz="1400" dirty="0" err="1"/>
              <a:t>i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*&gt; 103.100.233.0/24   103.15.245.210               1000      0 133854 </a:t>
            </a:r>
            <a:r>
              <a:rPr lang="en-US" sz="1400" dirty="0" err="1"/>
              <a:t>i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*&gt; 103.100.234.0/24   103.15.245.210               1000      0 133854 </a:t>
            </a:r>
            <a:r>
              <a:rPr lang="en-US" sz="1400" dirty="0" err="1"/>
              <a:t>i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*&gt; 103.100.235.0/24   103.15.245.210               1000      0 133854 </a:t>
            </a:r>
            <a:r>
              <a:rPr lang="en-US" sz="1400" dirty="0" err="1"/>
              <a:t>i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*&gt; 103.204.84.0/22    103.15.245.210               1000      0 133854 </a:t>
            </a:r>
            <a:r>
              <a:rPr lang="en-US" sz="1400" dirty="0" err="1"/>
              <a:t>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17315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Prefix adv.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24" y="739290"/>
            <a:ext cx="5650086" cy="42757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RP/0/RSP0/CPU0:PALTAN-IIG-AGG#show </a:t>
            </a:r>
            <a:r>
              <a:rPr lang="en-US" sz="1400" dirty="0" err="1"/>
              <a:t>bgp</a:t>
            </a:r>
            <a:r>
              <a:rPr lang="en-US" sz="1400" dirty="0"/>
              <a:t> neighbor 103.15.245.34 advertised-routes </a:t>
            </a:r>
          </a:p>
          <a:p>
            <a:pPr marL="0" indent="0">
              <a:buNone/>
            </a:pPr>
            <a:r>
              <a:rPr lang="en-US" sz="1400" dirty="0"/>
              <a:t>Fri Feb 16 11:24:23.886 GMT</a:t>
            </a:r>
          </a:p>
          <a:p>
            <a:pPr marL="0" indent="0">
              <a:buNone/>
            </a:pPr>
            <a:r>
              <a:rPr lang="en-US" sz="1400" dirty="0"/>
              <a:t>Network            Next Hop        From            AS Path</a:t>
            </a:r>
          </a:p>
          <a:p>
            <a:pPr marL="0" indent="0">
              <a:buNone/>
            </a:pPr>
            <a:r>
              <a:rPr lang="en-US" sz="1400" dirty="0"/>
              <a:t>0.0.0.0/0          103.15.245.33   103.15.244.6    58717 9498i</a:t>
            </a:r>
          </a:p>
        </p:txBody>
      </p:sp>
    </p:spTree>
    <p:extLst>
      <p:ext uri="{BB962C8B-B14F-4D97-AF65-F5344CB8AC3E}">
        <p14:creationId xmlns:p14="http://schemas.microsoft.com/office/powerpoint/2010/main" val="1355270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BW Policy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25" y="1044700"/>
            <a:ext cx="6108200" cy="39703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497605" y="891995"/>
            <a:ext cx="595549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sh</a:t>
            </a:r>
            <a:r>
              <a:rPr lang="en-US" dirty="0"/>
              <a:t> running-</a:t>
            </a:r>
            <a:r>
              <a:rPr lang="en-US" dirty="0" err="1"/>
              <a:t>config</a:t>
            </a:r>
            <a:r>
              <a:rPr lang="en-US" dirty="0"/>
              <a:t> policy-map 10023mb </a:t>
            </a:r>
          </a:p>
          <a:p>
            <a:r>
              <a:rPr lang="en-US" dirty="0" smtClean="0"/>
              <a:t>% </a:t>
            </a:r>
            <a:r>
              <a:rPr lang="en-US" dirty="0"/>
              <a:t>No such configuration item(s)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sh</a:t>
            </a:r>
            <a:r>
              <a:rPr lang="en-US" dirty="0" smtClean="0"/>
              <a:t> </a:t>
            </a:r>
            <a:r>
              <a:rPr lang="en-US" dirty="0"/>
              <a:t>running-</a:t>
            </a:r>
            <a:r>
              <a:rPr lang="en-US" dirty="0" err="1"/>
              <a:t>config</a:t>
            </a:r>
            <a:r>
              <a:rPr lang="en-US" dirty="0"/>
              <a:t> policy-map 100mb</a:t>
            </a:r>
          </a:p>
          <a:p>
            <a:r>
              <a:rPr lang="en-US" dirty="0" smtClean="0"/>
              <a:t>policy-map </a:t>
            </a:r>
            <a:r>
              <a:rPr lang="en-US" dirty="0"/>
              <a:t>100mb</a:t>
            </a:r>
          </a:p>
          <a:p>
            <a:r>
              <a:rPr lang="en-US" dirty="0"/>
              <a:t> class class-default</a:t>
            </a:r>
          </a:p>
          <a:p>
            <a:r>
              <a:rPr lang="en-US" dirty="0"/>
              <a:t>  police rate 100 mbps burst 25 </a:t>
            </a:r>
            <a:r>
              <a:rPr lang="en-US" dirty="0" err="1"/>
              <a:t>mbytes</a:t>
            </a:r>
            <a:r>
              <a:rPr lang="en-US" dirty="0"/>
              <a:t> </a:t>
            </a:r>
          </a:p>
          <a:p>
            <a:r>
              <a:rPr lang="en-US" dirty="0"/>
              <a:t>   conform-action transmit</a:t>
            </a:r>
          </a:p>
          <a:p>
            <a:r>
              <a:rPr lang="en-US" dirty="0"/>
              <a:t>   exceed-action drop</a:t>
            </a:r>
          </a:p>
          <a:p>
            <a:r>
              <a:rPr lang="en-US" dirty="0"/>
              <a:t>  ! </a:t>
            </a:r>
          </a:p>
          <a:p>
            <a:r>
              <a:rPr lang="en-US" dirty="0"/>
              <a:t> ! </a:t>
            </a:r>
          </a:p>
          <a:p>
            <a:r>
              <a:rPr lang="en-US" dirty="0"/>
              <a:t> end-policy-map</a:t>
            </a:r>
          </a:p>
        </p:txBody>
      </p:sp>
    </p:spTree>
    <p:extLst>
      <p:ext uri="{BB962C8B-B14F-4D97-AF65-F5344CB8AC3E}">
        <p14:creationId xmlns:p14="http://schemas.microsoft.com/office/powerpoint/2010/main" val="1105374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MRTG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25" y="1044700"/>
            <a:ext cx="6108200" cy="39703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497605" y="891995"/>
            <a:ext cx="59554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http://mrtg.summitiig.net</a:t>
            </a:r>
          </a:p>
        </p:txBody>
      </p:sp>
    </p:spTree>
    <p:extLst>
      <p:ext uri="{BB962C8B-B14F-4D97-AF65-F5344CB8AC3E}">
        <p14:creationId xmlns:p14="http://schemas.microsoft.com/office/powerpoint/2010/main" val="2337727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Client end </a:t>
            </a:r>
            <a:r>
              <a:rPr lang="en-US" dirty="0" err="1" smtClean="0"/>
              <a:t>Nagois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25" y="891996"/>
            <a:ext cx="6108200" cy="412303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dirty="0"/>
              <a:t>others</a:t>
            </a:r>
          </a:p>
          <a:p>
            <a:r>
              <a:rPr lang="en-US" dirty="0"/>
              <a:t>file manager</a:t>
            </a:r>
          </a:p>
          <a:p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nagios3</a:t>
            </a:r>
          </a:p>
          <a:p>
            <a:r>
              <a:rPr lang="en-US" dirty="0"/>
              <a:t>objects</a:t>
            </a:r>
          </a:p>
          <a:p>
            <a:r>
              <a:rPr lang="en-US" dirty="0"/>
              <a:t>edit on </a:t>
            </a:r>
            <a:r>
              <a:rPr lang="en-US" dirty="0" err="1"/>
              <a:t>customer.cfg</a:t>
            </a:r>
            <a:endParaRPr lang="en-US" dirty="0"/>
          </a:p>
          <a:p>
            <a:r>
              <a:rPr lang="en-US" dirty="0"/>
              <a:t>edit and save and close</a:t>
            </a:r>
          </a:p>
          <a:p>
            <a:r>
              <a:rPr lang="en-US" dirty="0"/>
              <a:t>others</a:t>
            </a:r>
          </a:p>
          <a:p>
            <a:r>
              <a:rPr lang="en-US" dirty="0"/>
              <a:t>customer commands</a:t>
            </a:r>
          </a:p>
          <a:p>
            <a:r>
              <a:rPr lang="en-US" dirty="0" err="1"/>
              <a:t>nagios</a:t>
            </a:r>
            <a:r>
              <a:rPr lang="en-US" dirty="0"/>
              <a:t> service(restart)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http://103.15.246.18/nagios3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host</a:t>
            </a:r>
          </a:p>
          <a:p>
            <a:endParaRPr lang="en-US" dirty="0"/>
          </a:p>
          <a:p>
            <a:r>
              <a:rPr lang="en-US" dirty="0"/>
              <a:t>see the change</a:t>
            </a:r>
          </a:p>
        </p:txBody>
      </p:sp>
      <p:sp>
        <p:nvSpPr>
          <p:cNvPr id="2" name="Rectangle 1"/>
          <p:cNvSpPr/>
          <p:nvPr/>
        </p:nvSpPr>
        <p:spPr>
          <a:xfrm>
            <a:off x="2497605" y="891995"/>
            <a:ext cx="59554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https://103.15.246.18:10000</a:t>
            </a:r>
          </a:p>
        </p:txBody>
      </p:sp>
    </p:spTree>
    <p:extLst>
      <p:ext uri="{BB962C8B-B14F-4D97-AF65-F5344CB8AC3E}">
        <p14:creationId xmlns:p14="http://schemas.microsoft.com/office/powerpoint/2010/main" val="3596261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VC/CC Allow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5525" y="2877160"/>
            <a:ext cx="3664920" cy="20425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28720" y="853817"/>
            <a:ext cx="3054100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/>
              <a:t>Paltan</a:t>
            </a:r>
            <a:r>
              <a:rPr lang="en-US" sz="1100" dirty="0"/>
              <a:t> Aggregation &amp; DR Aggregation </a:t>
            </a:r>
          </a:p>
          <a:p>
            <a:r>
              <a:rPr lang="en-US" sz="1100" dirty="0" err="1"/>
              <a:t>sh</a:t>
            </a:r>
            <a:r>
              <a:rPr lang="en-US" sz="1100" dirty="0"/>
              <a:t> </a:t>
            </a:r>
            <a:r>
              <a:rPr lang="en-US" sz="1100" dirty="0" err="1"/>
              <a:t>ip</a:t>
            </a:r>
            <a:r>
              <a:rPr lang="en-US" sz="1100" dirty="0"/>
              <a:t> access-lists </a:t>
            </a:r>
            <a:r>
              <a:rPr lang="en-US" sz="1100" dirty="0" smtClean="0"/>
              <a:t>VOIP-BLOCK</a:t>
            </a:r>
          </a:p>
          <a:p>
            <a:endParaRPr lang="en-US" sz="1100" dirty="0"/>
          </a:p>
          <a:p>
            <a:r>
              <a:rPr lang="en-US" sz="1100" dirty="0"/>
              <a:t>for cc:</a:t>
            </a:r>
          </a:p>
          <a:p>
            <a:r>
              <a:rPr lang="en-US" sz="1100" dirty="0"/>
              <a:t>Configuration</a:t>
            </a:r>
          </a:p>
          <a:p>
            <a:r>
              <a:rPr lang="en-US" sz="1100" dirty="0"/>
              <a:t>configure t</a:t>
            </a:r>
          </a:p>
          <a:p>
            <a:r>
              <a:rPr lang="en-US" sz="1100" dirty="0"/>
              <a:t>ipv4 access-list VOIP-BLOCK</a:t>
            </a:r>
          </a:p>
          <a:p>
            <a:r>
              <a:rPr lang="en-US" sz="1100" dirty="0"/>
              <a:t>461 permit ipv4 host 115.69.214.178 any</a:t>
            </a:r>
          </a:p>
          <a:p>
            <a:r>
              <a:rPr lang="en-US" sz="1100" dirty="0"/>
              <a:t>462 permit ipv4 any host 115.69.214.178</a:t>
            </a:r>
          </a:p>
          <a:p>
            <a:r>
              <a:rPr lang="en-US" sz="1100" dirty="0"/>
              <a:t>end</a:t>
            </a:r>
          </a:p>
          <a:p>
            <a:endParaRPr lang="en-US" sz="1100" dirty="0"/>
          </a:p>
          <a:p>
            <a:r>
              <a:rPr lang="en-US" sz="1100" dirty="0" smtClean="0"/>
              <a:t>#</a:t>
            </a:r>
            <a:r>
              <a:rPr lang="en-US" sz="1100" dirty="0"/>
              <a:t>SH RUN INT BE7</a:t>
            </a:r>
          </a:p>
          <a:p>
            <a:r>
              <a:rPr lang="en-US" sz="1100" dirty="0" smtClean="0"/>
              <a:t>interface </a:t>
            </a:r>
            <a:r>
              <a:rPr lang="en-US" sz="1100" dirty="0"/>
              <a:t>Bundle-Ether7</a:t>
            </a:r>
          </a:p>
          <a:p>
            <a:r>
              <a:rPr lang="en-US" sz="1100" dirty="0"/>
              <a:t> description @@ PALTAN-AGG-TO-PALTAN-CORE @@</a:t>
            </a:r>
          </a:p>
          <a:p>
            <a:r>
              <a:rPr lang="en-US" sz="1100" dirty="0"/>
              <a:t> ipv4 address 103.15.244.17 255.255.255.252</a:t>
            </a:r>
          </a:p>
          <a:p>
            <a:r>
              <a:rPr lang="en-US" sz="1100" dirty="0"/>
              <a:t> ipv6 address 2405:1500:0:2::41/126</a:t>
            </a:r>
          </a:p>
          <a:p>
            <a:r>
              <a:rPr lang="en-US" sz="1100" dirty="0"/>
              <a:t> ipv6 enable</a:t>
            </a:r>
          </a:p>
          <a:p>
            <a:r>
              <a:rPr lang="en-US" sz="1100" dirty="0"/>
              <a:t> bundle load-balancing hash </a:t>
            </a:r>
            <a:r>
              <a:rPr lang="en-US" sz="1100" dirty="0" err="1"/>
              <a:t>dst-ip</a:t>
            </a:r>
            <a:endParaRPr lang="en-US" sz="1100" dirty="0"/>
          </a:p>
          <a:p>
            <a:r>
              <a:rPr lang="en-US" sz="1100" dirty="0"/>
              <a:t> load-interval 30</a:t>
            </a:r>
          </a:p>
          <a:p>
            <a:r>
              <a:rPr lang="en-US" sz="1100" dirty="0"/>
              <a:t> ipv4 access-group DROPBAND-WAN ingress</a:t>
            </a:r>
          </a:p>
          <a:p>
            <a:r>
              <a:rPr lang="en-US" sz="1100" dirty="0"/>
              <a:t> ipv4 access-group VOIP-BLOCK egress</a:t>
            </a:r>
          </a:p>
          <a:p>
            <a:r>
              <a:rPr lang="en-US" sz="1100" dirty="0"/>
              <a:t>!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 smtClean="0"/>
          </a:p>
          <a:p>
            <a:endParaRPr lang="en-US" sz="1100" dirty="0"/>
          </a:p>
          <a:p>
            <a:endParaRPr lang="en-US" sz="1100" dirty="0" smtClean="0"/>
          </a:p>
          <a:p>
            <a:endParaRPr lang="en-US" sz="1100" dirty="0"/>
          </a:p>
          <a:p>
            <a:endParaRPr lang="en-US" sz="1100" dirty="0" smtClean="0"/>
          </a:p>
          <a:p>
            <a:endParaRPr lang="en-US" sz="1100" dirty="0"/>
          </a:p>
          <a:p>
            <a:endParaRPr lang="en-US" sz="1100" dirty="0" smtClean="0"/>
          </a:p>
          <a:p>
            <a:endParaRPr lang="en-US" sz="1100" dirty="0"/>
          </a:p>
        </p:txBody>
      </p:sp>
      <p:sp>
        <p:nvSpPr>
          <p:cNvPr id="8" name="Rectangle 7"/>
          <p:cNvSpPr/>
          <p:nvPr/>
        </p:nvSpPr>
        <p:spPr>
          <a:xfrm>
            <a:off x="5645510" y="853817"/>
            <a:ext cx="28968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#SH RUN INT BE4</a:t>
            </a:r>
          </a:p>
          <a:p>
            <a:r>
              <a:rPr lang="en-US" sz="1100" dirty="0"/>
              <a:t>interface Bundle-Ether4</a:t>
            </a:r>
          </a:p>
          <a:p>
            <a:r>
              <a:rPr lang="en-US" sz="1100" dirty="0"/>
              <a:t> description TO-DR-AGG</a:t>
            </a:r>
          </a:p>
          <a:p>
            <a:r>
              <a:rPr lang="en-US" sz="1100" dirty="0"/>
              <a:t> ipv4 address 103.15.246.210 255.255.255.252</a:t>
            </a:r>
          </a:p>
          <a:p>
            <a:r>
              <a:rPr lang="en-US" sz="1100" dirty="0"/>
              <a:t> ipv6 address 2405:1500:0:2::9/126</a:t>
            </a:r>
          </a:p>
          <a:p>
            <a:r>
              <a:rPr lang="en-US" sz="1100" dirty="0"/>
              <a:t> bundle load-balancing hash </a:t>
            </a:r>
            <a:r>
              <a:rPr lang="en-US" sz="1100" dirty="0" err="1"/>
              <a:t>src-ip</a:t>
            </a:r>
            <a:endParaRPr lang="en-US" sz="1100" dirty="0"/>
          </a:p>
          <a:p>
            <a:r>
              <a:rPr lang="en-US" sz="1100" dirty="0"/>
              <a:t> load-interval 30</a:t>
            </a:r>
          </a:p>
          <a:p>
            <a:r>
              <a:rPr lang="en-US" sz="1100" dirty="0"/>
              <a:t> ipv4 access-group DROPBAND-WAN ingress</a:t>
            </a:r>
          </a:p>
          <a:p>
            <a:r>
              <a:rPr lang="en-US" sz="1100" dirty="0"/>
              <a:t> ipv4 access-group VOIP-BLOCK egress</a:t>
            </a:r>
          </a:p>
          <a:p>
            <a:r>
              <a:rPr lang="en-US" sz="11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8252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57989" y="128470"/>
            <a:ext cx="6108200" cy="3054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 latency/slow browsing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28720" y="853819"/>
            <a:ext cx="6871725" cy="42854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 smtClean="0"/>
          </a:p>
          <a:p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421464" y="642074"/>
            <a:ext cx="627357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1.Check the geographical location of IP.</a:t>
            </a:r>
          </a:p>
          <a:p>
            <a:r>
              <a:rPr lang="en-US" sz="1000" dirty="0">
                <a:hlinkClick r:id="rId2"/>
              </a:rPr>
              <a:t>https://www.iplocation.net</a:t>
            </a:r>
            <a:r>
              <a:rPr lang="en-US" sz="1000" dirty="0" smtClean="0">
                <a:hlinkClick r:id="rId2"/>
              </a:rPr>
              <a:t>/</a:t>
            </a:r>
            <a:endParaRPr lang="en-US" sz="1000" dirty="0" smtClean="0"/>
          </a:p>
          <a:p>
            <a:r>
              <a:rPr lang="en-US" sz="1000" dirty="0" smtClean="0"/>
              <a:t>2.</a:t>
            </a:r>
            <a:r>
              <a:rPr lang="en-US" sz="1000" dirty="0"/>
              <a:t> Ping status and trace report and problematic source IP block.</a:t>
            </a:r>
          </a:p>
          <a:p>
            <a:endParaRPr lang="en-US" sz="1000" dirty="0" smtClean="0"/>
          </a:p>
          <a:p>
            <a:r>
              <a:rPr lang="en-US" sz="1000" dirty="0" smtClean="0"/>
              <a:t>3.Check peering latency of upstream from </a:t>
            </a:r>
            <a:r>
              <a:rPr lang="en-US" sz="1000" dirty="0" err="1" smtClean="0"/>
              <a:t>smokeping</a:t>
            </a:r>
            <a:endParaRPr lang="en-US" sz="1000" dirty="0" smtClean="0"/>
          </a:p>
          <a:p>
            <a:r>
              <a:rPr lang="en-US" sz="1000" dirty="0" err="1" smtClean="0"/>
              <a:t>Smokeping</a:t>
            </a:r>
            <a:r>
              <a:rPr lang="en-US" sz="1000" dirty="0" smtClean="0"/>
              <a:t>: </a:t>
            </a:r>
            <a:r>
              <a:rPr lang="en-US" sz="1000" dirty="0" smtClean="0">
                <a:hlinkClick r:id="rId3"/>
              </a:rPr>
              <a:t>http</a:t>
            </a:r>
            <a:r>
              <a:rPr lang="en-US" sz="1000" dirty="0">
                <a:hlinkClick r:id="rId3"/>
              </a:rPr>
              <a:t>://</a:t>
            </a:r>
            <a:r>
              <a:rPr lang="en-US" sz="1000" dirty="0" smtClean="0">
                <a:hlinkClick r:id="rId3"/>
              </a:rPr>
              <a:t>157.119.185.254/cgi-bin/smokeping.cgi?target=Destination</a:t>
            </a:r>
            <a:endParaRPr lang="en-US" sz="1000" dirty="0" smtClean="0"/>
          </a:p>
          <a:p>
            <a:r>
              <a:rPr lang="en-US" sz="1000" dirty="0" smtClean="0"/>
              <a:t>3. Check the routing </a:t>
            </a:r>
          </a:p>
          <a:p>
            <a:r>
              <a:rPr lang="en-US" sz="1000" dirty="0"/>
              <a:t>#</a:t>
            </a:r>
            <a:r>
              <a:rPr lang="en-US" sz="1000" dirty="0" err="1"/>
              <a:t>sh</a:t>
            </a:r>
            <a:r>
              <a:rPr lang="en-US" sz="1000" dirty="0"/>
              <a:t> </a:t>
            </a:r>
            <a:r>
              <a:rPr lang="en-US" sz="1000" dirty="0" err="1"/>
              <a:t>bgp</a:t>
            </a:r>
            <a:r>
              <a:rPr lang="en-US" sz="1000" dirty="0"/>
              <a:t> 203.117.155.202</a:t>
            </a:r>
          </a:p>
          <a:p>
            <a:endParaRPr lang="en-US" sz="1000" dirty="0"/>
          </a:p>
          <a:p>
            <a:r>
              <a:rPr lang="en-US" sz="1000" dirty="0"/>
              <a:t>BGP routing table entry for 203.117.0.0/16</a:t>
            </a:r>
          </a:p>
          <a:p>
            <a:r>
              <a:rPr lang="en-US" sz="1000" dirty="0"/>
              <a:t>Versions:</a:t>
            </a:r>
          </a:p>
          <a:p>
            <a:r>
              <a:rPr lang="en-US" sz="1000" dirty="0"/>
              <a:t>  Process           </a:t>
            </a:r>
            <a:r>
              <a:rPr lang="en-US" sz="1000" dirty="0" err="1"/>
              <a:t>bRIB</a:t>
            </a:r>
            <a:r>
              <a:rPr lang="en-US" sz="1000" dirty="0"/>
              <a:t>/RIB  </a:t>
            </a:r>
            <a:r>
              <a:rPr lang="en-US" sz="1000" dirty="0" err="1"/>
              <a:t>SendTblVer</a:t>
            </a:r>
            <a:endParaRPr lang="en-US" sz="1000" dirty="0"/>
          </a:p>
          <a:p>
            <a:r>
              <a:rPr lang="en-US" sz="1000" dirty="0"/>
              <a:t>  Speaker          230612133   230612133</a:t>
            </a:r>
          </a:p>
          <a:p>
            <a:endParaRPr lang="en-US" sz="1000" dirty="0"/>
          </a:p>
          <a:p>
            <a:r>
              <a:rPr lang="en-US" sz="1000" dirty="0"/>
              <a:t>  Path #2: Received by speaker 0</a:t>
            </a:r>
          </a:p>
          <a:p>
            <a:r>
              <a:rPr lang="en-US" sz="1000" dirty="0"/>
              <a:t>  Advertised to update-groups (with more than one peer):</a:t>
            </a:r>
          </a:p>
          <a:p>
            <a:r>
              <a:rPr lang="en-US" sz="1000" dirty="0"/>
              <a:t>    0.8 </a:t>
            </a:r>
          </a:p>
          <a:p>
            <a:r>
              <a:rPr lang="en-US" sz="1000" dirty="0"/>
              <a:t>  Advertised to peers (in unique update groups):</a:t>
            </a:r>
          </a:p>
          <a:p>
            <a:r>
              <a:rPr lang="en-US" sz="1000" dirty="0"/>
              <a:t>    103.15.247.82   </a:t>
            </a:r>
          </a:p>
          <a:p>
            <a:r>
              <a:rPr lang="en-US" sz="1000" b="1" dirty="0"/>
              <a:t>  132602 2914 17645 4657</a:t>
            </a:r>
            <a:r>
              <a:rPr lang="en-US" sz="1000" dirty="0"/>
              <a:t>, (received &amp; used)</a:t>
            </a:r>
          </a:p>
          <a:p>
            <a:r>
              <a:rPr lang="en-US" sz="1000" dirty="0"/>
              <a:t>    103.15.244.6 (metric 2) from 103.15.244.6 (103.15.244.6)</a:t>
            </a:r>
          </a:p>
          <a:p>
            <a:r>
              <a:rPr lang="en-US" sz="1000" dirty="0"/>
              <a:t>      Origin IGP, metric 0, </a:t>
            </a:r>
            <a:r>
              <a:rPr lang="en-US" sz="1000" dirty="0" err="1"/>
              <a:t>localpref</a:t>
            </a:r>
            <a:r>
              <a:rPr lang="en-US" sz="1000" dirty="0"/>
              <a:t> 700, valid, internal, best, group-best</a:t>
            </a:r>
          </a:p>
          <a:p>
            <a:r>
              <a:rPr lang="en-US" sz="1000" dirty="0"/>
              <a:t>      Received Path ID 0, Local Path ID 0, version </a:t>
            </a:r>
            <a:r>
              <a:rPr lang="en-US" sz="1000" dirty="0" smtClean="0"/>
              <a:t>230612133</a:t>
            </a:r>
          </a:p>
          <a:p>
            <a:r>
              <a:rPr lang="en-US" sz="1000" dirty="0" smtClean="0"/>
              <a:t>4. Change the routing</a:t>
            </a:r>
          </a:p>
          <a:p>
            <a:r>
              <a:rPr lang="en-US" sz="1000" dirty="0" smtClean="0"/>
              <a:t> 5. Forward trace and reverse trace</a:t>
            </a:r>
          </a:p>
          <a:p>
            <a:r>
              <a:rPr lang="en-US" sz="1000" dirty="0" smtClean="0"/>
              <a:t>6. Check from client free </a:t>
            </a:r>
            <a:r>
              <a:rPr lang="en-US" sz="1000" dirty="0" err="1" smtClean="0"/>
              <a:t>lan</a:t>
            </a:r>
            <a:r>
              <a:rPr lang="en-US" sz="1000" dirty="0" smtClean="0"/>
              <a:t> block</a:t>
            </a:r>
          </a:p>
          <a:p>
            <a:r>
              <a:rPr lang="en-US" sz="1000" dirty="0"/>
              <a:t>7</a:t>
            </a:r>
            <a:r>
              <a:rPr lang="en-US" sz="1000" dirty="0" smtClean="0"/>
              <a:t>.Check the latency from looking glass:</a:t>
            </a:r>
          </a:p>
          <a:p>
            <a:r>
              <a:rPr lang="en-US" sz="1000" dirty="0">
                <a:hlinkClick r:id="rId4"/>
              </a:rPr>
              <a:t>https://www.ip-address.org</a:t>
            </a:r>
            <a:r>
              <a:rPr lang="en-US" sz="1000" dirty="0" smtClean="0">
                <a:hlinkClick r:id="rId4"/>
              </a:rPr>
              <a:t>/</a:t>
            </a:r>
            <a:endParaRPr lang="en-US" sz="1000" dirty="0" smtClean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73962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1425" y="281174"/>
            <a:ext cx="6381872" cy="7635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Packet </a:t>
            </a:r>
            <a:r>
              <a:rPr lang="en-US" dirty="0" err="1" smtClean="0"/>
              <a:t>loss,download</a:t>
            </a:r>
            <a:r>
              <a:rPr lang="en-US" dirty="0" smtClean="0"/>
              <a:t>/upload problem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25" y="853819"/>
            <a:ext cx="6719020" cy="42854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618572" y="1350110"/>
            <a:ext cx="60447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1.Check Client BW utilization.</a:t>
            </a:r>
          </a:p>
          <a:p>
            <a:r>
              <a:rPr lang="en-US" sz="1000" dirty="0"/>
              <a:t>2.Check point to point packet loss.</a:t>
            </a:r>
          </a:p>
          <a:p>
            <a:r>
              <a:rPr lang="en-US" sz="1000" dirty="0"/>
              <a:t>3.Check </a:t>
            </a:r>
            <a:r>
              <a:rPr lang="en-US" sz="1000" dirty="0" smtClean="0"/>
              <a:t>peering packet loss of upstream from </a:t>
            </a:r>
            <a:r>
              <a:rPr lang="en-US" sz="1000" dirty="0" err="1" smtClean="0"/>
              <a:t>smokeping</a:t>
            </a:r>
            <a:endParaRPr lang="en-US" sz="1000" dirty="0" smtClean="0"/>
          </a:p>
          <a:p>
            <a:r>
              <a:rPr lang="en-US" sz="1000" dirty="0" err="1" smtClean="0"/>
              <a:t>Smokeping</a:t>
            </a:r>
            <a:r>
              <a:rPr lang="en-US" sz="1000" dirty="0" smtClean="0"/>
              <a:t>: </a:t>
            </a:r>
            <a:r>
              <a:rPr lang="en-US" sz="1000" dirty="0" smtClean="0">
                <a:hlinkClick r:id="rId2"/>
              </a:rPr>
              <a:t>http</a:t>
            </a:r>
            <a:r>
              <a:rPr lang="en-US" sz="1000" dirty="0">
                <a:hlinkClick r:id="rId2"/>
              </a:rPr>
              <a:t>://</a:t>
            </a:r>
            <a:r>
              <a:rPr lang="en-US" sz="1000" dirty="0" smtClean="0">
                <a:hlinkClick r:id="rId2"/>
              </a:rPr>
              <a:t>157.119.185.254/cgi-bin/smokeping.cgi?target=Destination</a:t>
            </a:r>
            <a:endParaRPr lang="en-US" sz="1000" dirty="0" smtClean="0"/>
          </a:p>
          <a:p>
            <a:r>
              <a:rPr lang="en-US" sz="1000" dirty="0" smtClean="0"/>
              <a:t>4.  Check packet drop from client source IP block.</a:t>
            </a:r>
            <a:endParaRPr lang="en-US" sz="1000" dirty="0"/>
          </a:p>
          <a:p>
            <a:r>
              <a:rPr lang="en-US" sz="1000" dirty="0" smtClean="0"/>
              <a:t>6.Check the packet drop from looking </a:t>
            </a:r>
            <a:r>
              <a:rPr lang="en-US" sz="1000" dirty="0" err="1" smtClean="0"/>
              <a:t>glass:globally</a:t>
            </a:r>
            <a:endParaRPr lang="en-US" sz="1000" dirty="0" smtClean="0"/>
          </a:p>
          <a:p>
            <a:r>
              <a:rPr lang="en-US" sz="1000" dirty="0">
                <a:hlinkClick r:id="rId3"/>
              </a:rPr>
              <a:t>https://www.ip-address.org</a:t>
            </a:r>
            <a:r>
              <a:rPr lang="en-US" sz="1000" dirty="0" smtClean="0">
                <a:hlinkClick r:id="rId3"/>
              </a:rPr>
              <a:t>/</a:t>
            </a:r>
            <a:endParaRPr lang="en-US" sz="1000" dirty="0" smtClean="0"/>
          </a:p>
          <a:p>
            <a:r>
              <a:rPr lang="en-US" sz="1000" dirty="0" smtClean="0"/>
              <a:t>7.Change upload/download path.</a:t>
            </a:r>
          </a:p>
          <a:p>
            <a:r>
              <a:rPr lang="en-US" sz="1000" dirty="0" smtClean="0"/>
              <a:t>8.Communicate with upstream carrier. 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07164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1425" y="281174"/>
            <a:ext cx="6108200" cy="763525"/>
          </a:xfrm>
        </p:spPr>
        <p:txBody>
          <a:bodyPr>
            <a:normAutofit/>
          </a:bodyPr>
          <a:lstStyle/>
          <a:p>
            <a:r>
              <a:rPr lang="en-US" dirty="0" err="1" smtClean="0"/>
              <a:t>Youtube</a:t>
            </a:r>
            <a:r>
              <a:rPr lang="en-US" dirty="0" smtClean="0"/>
              <a:t> BW problem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25" y="853819"/>
            <a:ext cx="6719020" cy="42854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618572" y="1350110"/>
            <a:ext cx="60447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1.Check Client BW utilization.</a:t>
            </a:r>
          </a:p>
          <a:p>
            <a:r>
              <a:rPr lang="en-US" sz="1000" dirty="0"/>
              <a:t>2.Check point to point packet loss.</a:t>
            </a:r>
          </a:p>
          <a:p>
            <a:r>
              <a:rPr lang="en-US" sz="1000" dirty="0"/>
              <a:t>3</a:t>
            </a:r>
            <a:r>
              <a:rPr lang="en-US" sz="1000" dirty="0" smtClean="0"/>
              <a:t>.Check </a:t>
            </a:r>
            <a:r>
              <a:rPr lang="en-US" sz="1000" dirty="0"/>
              <a:t>with client </a:t>
            </a:r>
            <a:r>
              <a:rPr lang="en-US" sz="1000" dirty="0" smtClean="0"/>
              <a:t>BW </a:t>
            </a:r>
            <a:r>
              <a:rPr lang="en-US" sz="1000" dirty="0" err="1" smtClean="0"/>
              <a:t>wheather</a:t>
            </a:r>
            <a:r>
              <a:rPr lang="en-US" sz="1000" dirty="0" smtClean="0"/>
              <a:t> </a:t>
            </a:r>
            <a:r>
              <a:rPr lang="en-US" sz="1000" dirty="0"/>
              <a:t>they are using SCL </a:t>
            </a:r>
            <a:r>
              <a:rPr lang="en-US" sz="1000" dirty="0" smtClean="0"/>
              <a:t>cache </a:t>
            </a:r>
            <a:r>
              <a:rPr lang="en-US" sz="1000" dirty="0"/>
              <a:t>or not by browsing the below URL at client.</a:t>
            </a:r>
          </a:p>
          <a:p>
            <a:r>
              <a:rPr lang="en-US" sz="1000" b="1" dirty="0"/>
              <a:t>http://redirector.c.youtube.com/report_mapping</a:t>
            </a:r>
          </a:p>
        </p:txBody>
      </p:sp>
    </p:spTree>
    <p:extLst>
      <p:ext uri="{BB962C8B-B14F-4D97-AF65-F5344CB8AC3E}">
        <p14:creationId xmlns:p14="http://schemas.microsoft.com/office/powerpoint/2010/main" val="2551820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1425" y="281174"/>
            <a:ext cx="6381872" cy="7635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Destination IP/Website unreachable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25" y="853819"/>
            <a:ext cx="6719020" cy="42854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313162" y="1350109"/>
            <a:ext cx="33277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b="1" dirty="0" smtClean="0"/>
              <a:t>If we can access but client can’t: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000" dirty="0" smtClean="0"/>
              <a:t>Browse from SCL-IIG network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000" dirty="0" smtClean="0"/>
              <a:t>If </a:t>
            </a:r>
            <a:r>
              <a:rPr lang="en-US" sz="1000" dirty="0"/>
              <a:t>we can browse </a:t>
            </a:r>
            <a:r>
              <a:rPr lang="en-US" sz="1000" dirty="0" smtClean="0"/>
              <a:t>,take forward and reverse </a:t>
            </a:r>
            <a:r>
              <a:rPr lang="en-US" sz="1000" dirty="0" err="1" smtClean="0"/>
              <a:t>tracereport</a:t>
            </a:r>
            <a:endParaRPr lang="en-US" sz="10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000" dirty="0" smtClean="0"/>
              <a:t>take /30 IP block from client.</a:t>
            </a:r>
            <a:endParaRPr lang="en-US" sz="10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000" dirty="0"/>
              <a:t>Check </a:t>
            </a:r>
            <a:r>
              <a:rPr lang="en-US" sz="1000" dirty="0" err="1"/>
              <a:t>wheather</a:t>
            </a:r>
            <a:r>
              <a:rPr lang="en-US" sz="1000" dirty="0"/>
              <a:t> the client </a:t>
            </a:r>
            <a:r>
              <a:rPr lang="en-US" sz="1000" dirty="0" smtClean="0"/>
              <a:t>source IP </a:t>
            </a:r>
            <a:r>
              <a:rPr lang="en-US" sz="1000" dirty="0"/>
              <a:t>is blacklisted or not</a:t>
            </a:r>
            <a:r>
              <a:rPr lang="en-US" sz="1000" dirty="0" smtClean="0"/>
              <a:t>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000" dirty="0"/>
              <a:t> </a:t>
            </a:r>
            <a:r>
              <a:rPr lang="en-US" sz="1000" dirty="0" smtClean="0"/>
              <a:t>Client prefix advertisement change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000" dirty="0"/>
              <a:t> </a:t>
            </a:r>
            <a:r>
              <a:rPr lang="en-US" sz="1000" dirty="0" smtClean="0"/>
              <a:t>Communicate with Upstream carrier  with logs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5522747" y="1350110"/>
            <a:ext cx="3327773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b="1" dirty="0" smtClean="0"/>
              <a:t>If we both can’t access: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000" dirty="0" smtClean="0"/>
              <a:t>Check BTRC URL block</a:t>
            </a:r>
          </a:p>
          <a:p>
            <a:r>
              <a:rPr lang="en-US" sz="1000" dirty="0"/>
              <a:t>#</a:t>
            </a:r>
            <a:r>
              <a:rPr lang="en-US" sz="1000" dirty="0" err="1"/>
              <a:t>sh</a:t>
            </a:r>
            <a:r>
              <a:rPr lang="en-US" sz="1000" dirty="0"/>
              <a:t> route 185.38.150.8</a:t>
            </a:r>
          </a:p>
          <a:p>
            <a:r>
              <a:rPr lang="en-US" sz="1000" dirty="0"/>
              <a:t>Sun Feb 18 15:57:36.131 GMT</a:t>
            </a:r>
          </a:p>
          <a:p>
            <a:endParaRPr lang="en-US" sz="1000" dirty="0"/>
          </a:p>
          <a:p>
            <a:r>
              <a:rPr lang="en-US" sz="1000" dirty="0"/>
              <a:t>Routing entry for 185.38.150.8/32</a:t>
            </a:r>
          </a:p>
          <a:p>
            <a:r>
              <a:rPr lang="en-US" sz="1000" dirty="0"/>
              <a:t>  Known via "</a:t>
            </a:r>
            <a:r>
              <a:rPr lang="en-US" sz="1000" dirty="0" err="1"/>
              <a:t>bgp</a:t>
            </a:r>
            <a:r>
              <a:rPr lang="en-US" sz="1000" dirty="0"/>
              <a:t> 58717", distance 200, metric 0, type internal</a:t>
            </a:r>
          </a:p>
          <a:p>
            <a:r>
              <a:rPr lang="en-US" sz="1000" dirty="0"/>
              <a:t>  Installed Feb 14 10:39:08.872 for 4d05h</a:t>
            </a:r>
          </a:p>
          <a:p>
            <a:r>
              <a:rPr lang="en-US" sz="1000" dirty="0"/>
              <a:t>  Routing Descriptor Blocks</a:t>
            </a:r>
          </a:p>
          <a:p>
            <a:r>
              <a:rPr lang="en-US" sz="1000" b="1" dirty="0"/>
              <a:t>    103.15.244.14, from 103.15.244.14</a:t>
            </a:r>
          </a:p>
          <a:p>
            <a:r>
              <a:rPr lang="en-US" sz="1000" dirty="0"/>
              <a:t>      Route metric is 0</a:t>
            </a:r>
          </a:p>
          <a:p>
            <a:r>
              <a:rPr lang="en-US" sz="1000" dirty="0"/>
              <a:t>  No advertising </a:t>
            </a:r>
            <a:r>
              <a:rPr lang="en-US" sz="1000" dirty="0" err="1"/>
              <a:t>protos</a:t>
            </a:r>
            <a:endParaRPr lang="en-US" sz="1000" dirty="0"/>
          </a:p>
          <a:p>
            <a:endParaRPr lang="en-US" sz="10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000" dirty="0" smtClean="0"/>
              <a:t>If </a:t>
            </a:r>
            <a:r>
              <a:rPr lang="en-US" sz="1000" dirty="0" err="1" smtClean="0"/>
              <a:t>not,then</a:t>
            </a:r>
            <a:r>
              <a:rPr lang="en-US" sz="1000" dirty="0" smtClean="0"/>
              <a:t> browse the website through other network</a:t>
            </a:r>
          </a:p>
          <a:p>
            <a:endParaRPr lang="en-US" sz="10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000" dirty="0" smtClean="0"/>
              <a:t>If the website is reachable through other network, then change the advertisement and route.</a:t>
            </a:r>
            <a:endParaRPr lang="en-US" sz="1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7510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BW: </a:t>
            </a:r>
            <a:r>
              <a:rPr lang="en-US" dirty="0" err="1" smtClean="0"/>
              <a:t>Internet,Youtube</a:t>
            </a:r>
            <a:endParaRPr lang="en-US" dirty="0" smtClean="0"/>
          </a:p>
          <a:p>
            <a:r>
              <a:rPr lang="en-US" dirty="0" smtClean="0"/>
              <a:t>Client Connectivity: </a:t>
            </a:r>
            <a:r>
              <a:rPr lang="en-US" dirty="0" err="1" smtClean="0"/>
              <a:t>Metro,Core</a:t>
            </a:r>
            <a:r>
              <a:rPr lang="en-US" dirty="0" smtClean="0"/>
              <a:t>(</a:t>
            </a:r>
            <a:r>
              <a:rPr lang="en-US" dirty="0" err="1" smtClean="0"/>
              <a:t>Single,Dual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SFP 1Gbps: 1310nm,1550nm</a:t>
            </a:r>
          </a:p>
          <a:p>
            <a:r>
              <a:rPr lang="en-US" dirty="0"/>
              <a:t> </a:t>
            </a:r>
            <a:r>
              <a:rPr lang="en-US" dirty="0" smtClean="0"/>
              <a:t>SFP 10Gbps: 1270,1330nm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BTRC URL </a:t>
            </a:r>
            <a:r>
              <a:rPr lang="en-US" dirty="0" smtClean="0"/>
              <a:t>Block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25" y="1044700"/>
            <a:ext cx="6719020" cy="40946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497605" y="891995"/>
            <a:ext cx="595549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URL-SERVER:</a:t>
            </a:r>
          </a:p>
          <a:p>
            <a:r>
              <a:rPr lang="en-US" sz="1000" dirty="0"/>
              <a:t>IP: 103.15.245.106, SSH Port: 8022</a:t>
            </a:r>
          </a:p>
          <a:p>
            <a:endParaRPr lang="en-US" sz="1000" dirty="0"/>
          </a:p>
          <a:p>
            <a:r>
              <a:rPr lang="en-US" sz="1000" dirty="0"/>
              <a:t>Let's block "www.ipnewsbd.com"</a:t>
            </a:r>
          </a:p>
          <a:p>
            <a:endParaRPr lang="en-US" sz="1000" dirty="0"/>
          </a:p>
          <a:p>
            <a:r>
              <a:rPr lang="en-US" sz="1000" dirty="0" err="1"/>
              <a:t>vtysh</a:t>
            </a:r>
            <a:r>
              <a:rPr lang="en-US" sz="1000" dirty="0"/>
              <a:t> (router mode)</a:t>
            </a:r>
          </a:p>
          <a:p>
            <a:r>
              <a:rPr lang="en-US" sz="1000" dirty="0"/>
              <a:t>advertise the destination network.</a:t>
            </a:r>
          </a:p>
          <a:p>
            <a:endParaRPr lang="en-US" sz="1000" dirty="0"/>
          </a:p>
          <a:p>
            <a:r>
              <a:rPr lang="en-US" sz="1000" dirty="0"/>
              <a:t>configure  terminal  </a:t>
            </a:r>
          </a:p>
          <a:p>
            <a:r>
              <a:rPr lang="en-US" sz="1000" dirty="0"/>
              <a:t>router </a:t>
            </a:r>
            <a:r>
              <a:rPr lang="en-US" sz="1000" dirty="0" err="1"/>
              <a:t>bgp</a:t>
            </a:r>
            <a:r>
              <a:rPr lang="en-US" sz="1000" dirty="0"/>
              <a:t>  58717</a:t>
            </a:r>
          </a:p>
          <a:p>
            <a:r>
              <a:rPr lang="en-US" sz="1000" dirty="0"/>
              <a:t>network  97.74.0.0/16</a:t>
            </a:r>
          </a:p>
          <a:p>
            <a:r>
              <a:rPr lang="en-US" sz="1000" dirty="0"/>
              <a:t>exit</a:t>
            </a:r>
          </a:p>
          <a:p>
            <a:r>
              <a:rPr lang="en-US" sz="1000" dirty="0"/>
              <a:t>exit</a:t>
            </a:r>
          </a:p>
          <a:p>
            <a:r>
              <a:rPr lang="en-US" sz="1000" dirty="0" err="1"/>
              <a:t>wr</a:t>
            </a:r>
            <a:endParaRPr lang="en-US" sz="1000" dirty="0"/>
          </a:p>
          <a:p>
            <a:r>
              <a:rPr lang="en-US" sz="1000" dirty="0"/>
              <a:t>exit</a:t>
            </a:r>
          </a:p>
          <a:p>
            <a:endParaRPr lang="en-US" sz="1000" dirty="0"/>
          </a:p>
          <a:p>
            <a:r>
              <a:rPr lang="en-US" sz="1000" dirty="0"/>
              <a:t>#check the </a:t>
            </a:r>
            <a:r>
              <a:rPr lang="en-US" sz="1000" dirty="0" err="1"/>
              <a:t>advertisment</a:t>
            </a:r>
            <a:r>
              <a:rPr lang="en-US" sz="1000" dirty="0"/>
              <a:t> to DC-AGG-RT</a:t>
            </a:r>
          </a:p>
          <a:p>
            <a:r>
              <a:rPr lang="en-US" sz="1000" dirty="0" smtClean="0"/>
              <a:t>show </a:t>
            </a:r>
            <a:r>
              <a:rPr lang="en-US" sz="1000" dirty="0" err="1"/>
              <a:t>ip</a:t>
            </a:r>
            <a:r>
              <a:rPr lang="en-US" sz="1000" dirty="0"/>
              <a:t> </a:t>
            </a:r>
            <a:r>
              <a:rPr lang="en-US" sz="1000" dirty="0" err="1"/>
              <a:t>bgp</a:t>
            </a:r>
            <a:r>
              <a:rPr lang="en-US" sz="1000" dirty="0"/>
              <a:t> neighbors  103.15.244.10 advertised-routes  </a:t>
            </a:r>
          </a:p>
          <a:p>
            <a:endParaRPr lang="en-US" sz="1000" dirty="0"/>
          </a:p>
          <a:p>
            <a:r>
              <a:rPr lang="en-US" sz="1000" dirty="0"/>
              <a:t>## For Domain: </a:t>
            </a:r>
          </a:p>
          <a:p>
            <a:r>
              <a:rPr lang="en-US" sz="1000" dirty="0" err="1"/>
              <a:t>iptables</a:t>
            </a:r>
            <a:r>
              <a:rPr lang="en-US" sz="1000" dirty="0"/>
              <a:t> -A FORWARD -p </a:t>
            </a:r>
            <a:r>
              <a:rPr lang="en-US" sz="1000" dirty="0" err="1"/>
              <a:t>tcp</a:t>
            </a:r>
            <a:r>
              <a:rPr lang="en-US" sz="1000" dirty="0"/>
              <a:t> --</a:t>
            </a:r>
            <a:r>
              <a:rPr lang="en-US" sz="1000" dirty="0" err="1"/>
              <a:t>dport</a:t>
            </a:r>
            <a:r>
              <a:rPr lang="en-US" sz="1000" dirty="0"/>
              <a:t> 80 -m string --</a:t>
            </a:r>
            <a:r>
              <a:rPr lang="en-US" sz="1000" dirty="0" err="1"/>
              <a:t>algo</a:t>
            </a:r>
            <a:r>
              <a:rPr lang="en-US" sz="1000" dirty="0"/>
              <a:t> </a:t>
            </a:r>
            <a:r>
              <a:rPr lang="en-US" sz="1000" dirty="0" err="1"/>
              <a:t>bm</a:t>
            </a:r>
            <a:r>
              <a:rPr lang="en-US" sz="1000" dirty="0"/>
              <a:t> --string "ipnewsbd.com" -j DROP</a:t>
            </a:r>
          </a:p>
          <a:p>
            <a:r>
              <a:rPr lang="en-US" sz="1000" dirty="0" err="1"/>
              <a:t>iptables</a:t>
            </a:r>
            <a:r>
              <a:rPr lang="en-US" sz="1000" dirty="0"/>
              <a:t> -A FORWARD -p </a:t>
            </a:r>
            <a:r>
              <a:rPr lang="en-US" sz="1000" dirty="0" err="1"/>
              <a:t>tcp</a:t>
            </a:r>
            <a:r>
              <a:rPr lang="en-US" sz="1000" dirty="0"/>
              <a:t> --</a:t>
            </a:r>
            <a:r>
              <a:rPr lang="en-US" sz="1000" dirty="0" err="1"/>
              <a:t>dport</a:t>
            </a:r>
            <a:r>
              <a:rPr lang="en-US" sz="1000" dirty="0"/>
              <a:t> 80 -m string --</a:t>
            </a:r>
            <a:r>
              <a:rPr lang="en-US" sz="1000" dirty="0" err="1"/>
              <a:t>algo</a:t>
            </a:r>
            <a:r>
              <a:rPr lang="en-US" sz="1000" dirty="0"/>
              <a:t> </a:t>
            </a:r>
            <a:r>
              <a:rPr lang="en-US" sz="1000" dirty="0" err="1"/>
              <a:t>bm</a:t>
            </a:r>
            <a:r>
              <a:rPr lang="en-US" sz="1000" dirty="0"/>
              <a:t> --string "www.ipnewsbd.com" -j DROP</a:t>
            </a:r>
          </a:p>
          <a:p>
            <a:endParaRPr lang="en-US" sz="1000" dirty="0"/>
          </a:p>
          <a:p>
            <a:r>
              <a:rPr lang="en-US" sz="1000" dirty="0"/>
              <a:t>FOR HTTPS</a:t>
            </a:r>
            <a:r>
              <a:rPr lang="en-US" sz="1000" dirty="0" smtClean="0"/>
              <a:t>:</a:t>
            </a:r>
            <a:endParaRPr lang="en-US" sz="1000" dirty="0"/>
          </a:p>
          <a:p>
            <a:r>
              <a:rPr lang="en-US" sz="1000" dirty="0" err="1"/>
              <a:t>iptables</a:t>
            </a:r>
            <a:r>
              <a:rPr lang="en-US" sz="1000" dirty="0"/>
              <a:t> -A FORWARD -p </a:t>
            </a:r>
            <a:r>
              <a:rPr lang="en-US" sz="1000" dirty="0" err="1"/>
              <a:t>tcp</a:t>
            </a:r>
            <a:r>
              <a:rPr lang="en-US" sz="1000" dirty="0"/>
              <a:t> --</a:t>
            </a:r>
            <a:r>
              <a:rPr lang="en-US" sz="1000" dirty="0" err="1"/>
              <a:t>dport</a:t>
            </a:r>
            <a:r>
              <a:rPr lang="en-US" sz="1000" dirty="0"/>
              <a:t> 443 -m string --</a:t>
            </a:r>
            <a:r>
              <a:rPr lang="en-US" sz="1000" dirty="0" err="1"/>
              <a:t>algo</a:t>
            </a:r>
            <a:r>
              <a:rPr lang="en-US" sz="1000" dirty="0"/>
              <a:t> </a:t>
            </a:r>
            <a:r>
              <a:rPr lang="en-US" sz="1000" dirty="0" err="1"/>
              <a:t>bm</a:t>
            </a:r>
            <a:r>
              <a:rPr lang="en-US" sz="1000" dirty="0"/>
              <a:t> --string "ipnewsbd.com" -j DROP</a:t>
            </a:r>
          </a:p>
          <a:p>
            <a:r>
              <a:rPr lang="en-US" sz="1000" dirty="0" err="1"/>
              <a:t>iptables</a:t>
            </a:r>
            <a:r>
              <a:rPr lang="en-US" sz="1000" dirty="0"/>
              <a:t> -A FORWARD -p </a:t>
            </a:r>
            <a:r>
              <a:rPr lang="en-US" sz="1000" dirty="0" err="1"/>
              <a:t>tcp</a:t>
            </a:r>
            <a:r>
              <a:rPr lang="en-US" sz="1000" dirty="0"/>
              <a:t> --</a:t>
            </a:r>
            <a:r>
              <a:rPr lang="en-US" sz="1000" dirty="0" err="1"/>
              <a:t>dport</a:t>
            </a:r>
            <a:r>
              <a:rPr lang="en-US" sz="1000" dirty="0"/>
              <a:t> 443 -m string --</a:t>
            </a:r>
            <a:r>
              <a:rPr lang="en-US" sz="1000" dirty="0" err="1"/>
              <a:t>algo</a:t>
            </a:r>
            <a:r>
              <a:rPr lang="en-US" sz="1000" dirty="0"/>
              <a:t> </a:t>
            </a:r>
            <a:r>
              <a:rPr lang="en-US" sz="1000" dirty="0" err="1"/>
              <a:t>bm</a:t>
            </a:r>
            <a:r>
              <a:rPr lang="en-US" sz="1000" dirty="0"/>
              <a:t> --string "www.ipnewsbd.com" -j DROP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67500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BTRC URL Block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25" y="1044700"/>
            <a:ext cx="6108200" cy="39703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128720" y="891993"/>
            <a:ext cx="7015279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 ## For URL:   "www.india.com/</a:t>
            </a:r>
            <a:r>
              <a:rPr lang="en-US" sz="1050" dirty="0" err="1"/>
              <a:t>bengali</a:t>
            </a:r>
            <a:r>
              <a:rPr lang="en-US" sz="1050" dirty="0"/>
              <a:t>/world/omg-now-</a:t>
            </a:r>
            <a:r>
              <a:rPr lang="en-US" sz="1050" dirty="0" err="1"/>
              <a:t>indians</a:t>
            </a:r>
            <a:r>
              <a:rPr lang="en-US" sz="1050" dirty="0"/>
              <a:t>-can-join-</a:t>
            </a:r>
            <a:r>
              <a:rPr lang="en-US" sz="1050" dirty="0" err="1"/>
              <a:t>bangladesh</a:t>
            </a:r>
            <a:r>
              <a:rPr lang="en-US" sz="1050" dirty="0"/>
              <a:t>-army/"</a:t>
            </a:r>
          </a:p>
          <a:p>
            <a:endParaRPr lang="en-US" sz="1050" dirty="0"/>
          </a:p>
          <a:p>
            <a:r>
              <a:rPr lang="en-US" sz="1050" dirty="0" err="1"/>
              <a:t>iptables</a:t>
            </a:r>
            <a:r>
              <a:rPr lang="en-US" sz="1050" dirty="0"/>
              <a:t> -A INPUT -p </a:t>
            </a:r>
            <a:r>
              <a:rPr lang="en-US" sz="1050" dirty="0" err="1"/>
              <a:t>tcp</a:t>
            </a:r>
            <a:r>
              <a:rPr lang="en-US" sz="1050" dirty="0"/>
              <a:t> -m string --</a:t>
            </a:r>
            <a:r>
              <a:rPr lang="en-US" sz="1050" dirty="0" err="1"/>
              <a:t>algo</a:t>
            </a:r>
            <a:r>
              <a:rPr lang="en-US" sz="1050" dirty="0"/>
              <a:t> </a:t>
            </a:r>
            <a:r>
              <a:rPr lang="en-US" sz="1050" dirty="0" err="1"/>
              <a:t>bm</a:t>
            </a:r>
            <a:r>
              <a:rPr lang="en-US" sz="1050" dirty="0"/>
              <a:t> --string "/</a:t>
            </a:r>
            <a:r>
              <a:rPr lang="en-US" sz="1050" dirty="0" err="1"/>
              <a:t>bengali</a:t>
            </a:r>
            <a:r>
              <a:rPr lang="en-US" sz="1050" dirty="0"/>
              <a:t>/world/</a:t>
            </a:r>
            <a:r>
              <a:rPr lang="en-US" sz="1050" dirty="0" err="1"/>
              <a:t>omg</a:t>
            </a:r>
            <a:r>
              <a:rPr lang="en-US" sz="1050" dirty="0"/>
              <a:t>-now-</a:t>
            </a:r>
            <a:r>
              <a:rPr lang="en-US" sz="1050" dirty="0" err="1"/>
              <a:t>indians</a:t>
            </a:r>
            <a:r>
              <a:rPr lang="en-US" sz="1050" dirty="0"/>
              <a:t>-can-join-</a:t>
            </a:r>
            <a:r>
              <a:rPr lang="en-US" sz="1050" dirty="0" err="1"/>
              <a:t>bangladesh</a:t>
            </a:r>
            <a:r>
              <a:rPr lang="en-US" sz="1050" dirty="0"/>
              <a:t>-army/" -j DROP</a:t>
            </a:r>
          </a:p>
          <a:p>
            <a:r>
              <a:rPr lang="en-US" sz="1050" dirty="0" err="1"/>
              <a:t>iptables</a:t>
            </a:r>
            <a:r>
              <a:rPr lang="en-US" sz="1050" dirty="0"/>
              <a:t> -A OUTPUT -p </a:t>
            </a:r>
            <a:r>
              <a:rPr lang="en-US" sz="1050" dirty="0" err="1"/>
              <a:t>tcp</a:t>
            </a:r>
            <a:r>
              <a:rPr lang="en-US" sz="1050" dirty="0"/>
              <a:t> -m string --</a:t>
            </a:r>
            <a:r>
              <a:rPr lang="en-US" sz="1050" dirty="0" err="1"/>
              <a:t>algo</a:t>
            </a:r>
            <a:r>
              <a:rPr lang="en-US" sz="1050" dirty="0"/>
              <a:t> </a:t>
            </a:r>
            <a:r>
              <a:rPr lang="en-US" sz="1050" dirty="0" err="1"/>
              <a:t>bm</a:t>
            </a:r>
            <a:r>
              <a:rPr lang="en-US" sz="1050" dirty="0"/>
              <a:t> --string "/</a:t>
            </a:r>
            <a:r>
              <a:rPr lang="en-US" sz="1050" dirty="0" err="1"/>
              <a:t>bengali</a:t>
            </a:r>
            <a:r>
              <a:rPr lang="en-US" sz="1050" dirty="0"/>
              <a:t>/world/</a:t>
            </a:r>
            <a:r>
              <a:rPr lang="en-US" sz="1050" dirty="0" err="1"/>
              <a:t>omg</a:t>
            </a:r>
            <a:r>
              <a:rPr lang="en-US" sz="1050" dirty="0"/>
              <a:t>-now-</a:t>
            </a:r>
            <a:r>
              <a:rPr lang="en-US" sz="1050" dirty="0" err="1"/>
              <a:t>indians</a:t>
            </a:r>
            <a:r>
              <a:rPr lang="en-US" sz="1050" dirty="0"/>
              <a:t>-can-join-</a:t>
            </a:r>
            <a:r>
              <a:rPr lang="en-US" sz="1050" dirty="0" err="1"/>
              <a:t>bangladesh</a:t>
            </a:r>
            <a:r>
              <a:rPr lang="en-US" sz="1050" dirty="0"/>
              <a:t>-army/" -j DROP</a:t>
            </a:r>
          </a:p>
          <a:p>
            <a:r>
              <a:rPr lang="en-US" sz="1050" dirty="0" err="1"/>
              <a:t>iptables</a:t>
            </a:r>
            <a:r>
              <a:rPr lang="en-US" sz="1050" dirty="0"/>
              <a:t> -A FORWARD -p </a:t>
            </a:r>
            <a:r>
              <a:rPr lang="en-US" sz="1050" dirty="0" err="1"/>
              <a:t>tcp</a:t>
            </a:r>
            <a:r>
              <a:rPr lang="en-US" sz="1050" dirty="0"/>
              <a:t> -m string --</a:t>
            </a:r>
            <a:r>
              <a:rPr lang="en-US" sz="1050" dirty="0" err="1"/>
              <a:t>algo</a:t>
            </a:r>
            <a:r>
              <a:rPr lang="en-US" sz="1050" dirty="0"/>
              <a:t> </a:t>
            </a:r>
            <a:r>
              <a:rPr lang="en-US" sz="1050" dirty="0" err="1"/>
              <a:t>bm</a:t>
            </a:r>
            <a:r>
              <a:rPr lang="en-US" sz="1050" dirty="0"/>
              <a:t> --string "/</a:t>
            </a:r>
            <a:r>
              <a:rPr lang="en-US" sz="1050" dirty="0" err="1"/>
              <a:t>bengali</a:t>
            </a:r>
            <a:r>
              <a:rPr lang="en-US" sz="1050" dirty="0"/>
              <a:t>/world/</a:t>
            </a:r>
            <a:r>
              <a:rPr lang="en-US" sz="1050" dirty="0" err="1"/>
              <a:t>omg</a:t>
            </a:r>
            <a:r>
              <a:rPr lang="en-US" sz="1050" dirty="0"/>
              <a:t>-now-</a:t>
            </a:r>
            <a:r>
              <a:rPr lang="en-US" sz="1050" dirty="0" err="1"/>
              <a:t>indians</a:t>
            </a:r>
            <a:r>
              <a:rPr lang="en-US" sz="1050" dirty="0"/>
              <a:t>-can-join-</a:t>
            </a:r>
            <a:r>
              <a:rPr lang="en-US" sz="1050" dirty="0" err="1"/>
              <a:t>bangladesh</a:t>
            </a:r>
            <a:r>
              <a:rPr lang="en-US" sz="1050" dirty="0"/>
              <a:t>-army/" -j DROP</a:t>
            </a:r>
          </a:p>
          <a:p>
            <a:endParaRPr lang="en-US" sz="1050" dirty="0"/>
          </a:p>
          <a:p>
            <a:r>
              <a:rPr lang="en-US" sz="1050" dirty="0"/>
              <a:t>#To see the URL at IP tables </a:t>
            </a:r>
            <a:r>
              <a:rPr lang="en-US" sz="1050" dirty="0" smtClean="0"/>
              <a:t>list</a:t>
            </a:r>
            <a:endParaRPr lang="en-US" sz="1050" dirty="0"/>
          </a:p>
          <a:p>
            <a:r>
              <a:rPr lang="en-US" sz="1050" dirty="0" err="1"/>
              <a:t>iptables</a:t>
            </a:r>
            <a:r>
              <a:rPr lang="en-US" sz="1050" dirty="0"/>
              <a:t> -</a:t>
            </a:r>
            <a:r>
              <a:rPr lang="en-US" sz="1050" dirty="0" err="1"/>
              <a:t>nvL</a:t>
            </a:r>
            <a:endParaRPr lang="en-US" sz="1050" dirty="0"/>
          </a:p>
          <a:p>
            <a:endParaRPr lang="en-US" sz="1050" dirty="0"/>
          </a:p>
          <a:p>
            <a:r>
              <a:rPr lang="en-US" sz="1050" dirty="0"/>
              <a:t>#To save the new URL at IP tables</a:t>
            </a:r>
          </a:p>
          <a:p>
            <a:endParaRPr lang="en-US" sz="1050" dirty="0"/>
          </a:p>
          <a:p>
            <a:r>
              <a:rPr lang="en-US" sz="1050" dirty="0" err="1"/>
              <a:t>iptables</a:t>
            </a:r>
            <a:r>
              <a:rPr lang="en-US" sz="1050" dirty="0"/>
              <a:t>-save &gt; /</a:t>
            </a:r>
            <a:r>
              <a:rPr lang="en-US" sz="1050" dirty="0" err="1"/>
              <a:t>etc</a:t>
            </a:r>
            <a:r>
              <a:rPr lang="en-US" sz="1050" dirty="0"/>
              <a:t>/</a:t>
            </a:r>
            <a:r>
              <a:rPr lang="en-US" sz="1050" dirty="0" err="1"/>
              <a:t>sysconfig</a:t>
            </a:r>
            <a:r>
              <a:rPr lang="en-US" sz="1050" dirty="0"/>
              <a:t>/</a:t>
            </a:r>
            <a:r>
              <a:rPr lang="en-US" sz="1050" dirty="0" err="1"/>
              <a:t>iptables</a:t>
            </a:r>
            <a:endParaRPr lang="en-US" sz="1050" dirty="0"/>
          </a:p>
          <a:p>
            <a:endParaRPr lang="en-US" sz="1050" dirty="0"/>
          </a:p>
          <a:p>
            <a:r>
              <a:rPr lang="en-US" sz="1050" dirty="0"/>
              <a:t>#To delete</a:t>
            </a:r>
            <a:r>
              <a:rPr lang="en-US" sz="1050" dirty="0" smtClean="0"/>
              <a:t>:</a:t>
            </a:r>
          </a:p>
          <a:p>
            <a:endParaRPr lang="en-US" sz="1050" dirty="0"/>
          </a:p>
          <a:p>
            <a:r>
              <a:rPr lang="en-US" sz="1050" dirty="0" err="1"/>
              <a:t>iptables</a:t>
            </a:r>
            <a:r>
              <a:rPr lang="en-US" sz="1050" dirty="0"/>
              <a:t> </a:t>
            </a:r>
            <a:r>
              <a:rPr lang="en-US" sz="1050" dirty="0" smtClean="0"/>
              <a:t>-D </a:t>
            </a:r>
            <a:r>
              <a:rPr lang="en-US" sz="1050" dirty="0"/>
              <a:t>INPUT -p </a:t>
            </a:r>
            <a:r>
              <a:rPr lang="en-US" sz="1050" dirty="0" err="1"/>
              <a:t>tcp</a:t>
            </a:r>
            <a:r>
              <a:rPr lang="en-US" sz="1050" dirty="0"/>
              <a:t> -m string --</a:t>
            </a:r>
            <a:r>
              <a:rPr lang="en-US" sz="1050" dirty="0" err="1"/>
              <a:t>algo</a:t>
            </a:r>
            <a:r>
              <a:rPr lang="en-US" sz="1050" dirty="0"/>
              <a:t> </a:t>
            </a:r>
            <a:r>
              <a:rPr lang="en-US" sz="1050" dirty="0" err="1"/>
              <a:t>bm</a:t>
            </a:r>
            <a:r>
              <a:rPr lang="en-US" sz="1050" dirty="0"/>
              <a:t> --string "/</a:t>
            </a:r>
            <a:r>
              <a:rPr lang="en-US" sz="1050" dirty="0" err="1"/>
              <a:t>bengali</a:t>
            </a:r>
            <a:r>
              <a:rPr lang="en-US" sz="1050" dirty="0"/>
              <a:t>/world/</a:t>
            </a:r>
            <a:r>
              <a:rPr lang="en-US" sz="1050" dirty="0" err="1"/>
              <a:t>omg</a:t>
            </a:r>
            <a:r>
              <a:rPr lang="en-US" sz="1050" dirty="0"/>
              <a:t>-now-</a:t>
            </a:r>
            <a:r>
              <a:rPr lang="en-US" sz="1050" dirty="0" err="1"/>
              <a:t>indians</a:t>
            </a:r>
            <a:r>
              <a:rPr lang="en-US" sz="1050" dirty="0"/>
              <a:t>-can-join-</a:t>
            </a:r>
            <a:r>
              <a:rPr lang="en-US" sz="1050" dirty="0" err="1"/>
              <a:t>bangladesh</a:t>
            </a:r>
            <a:r>
              <a:rPr lang="en-US" sz="1050" dirty="0"/>
              <a:t>-army/" -j DROP</a:t>
            </a:r>
          </a:p>
          <a:p>
            <a:r>
              <a:rPr lang="en-US" sz="1050" dirty="0" err="1"/>
              <a:t>iptables</a:t>
            </a:r>
            <a:r>
              <a:rPr lang="en-US" sz="1050" dirty="0"/>
              <a:t> </a:t>
            </a:r>
            <a:r>
              <a:rPr lang="en-US" sz="1050" dirty="0" smtClean="0"/>
              <a:t>-D </a:t>
            </a:r>
            <a:r>
              <a:rPr lang="en-US" sz="1050" dirty="0"/>
              <a:t>OUTPUT -p </a:t>
            </a:r>
            <a:r>
              <a:rPr lang="en-US" sz="1050" dirty="0" err="1"/>
              <a:t>tcp</a:t>
            </a:r>
            <a:r>
              <a:rPr lang="en-US" sz="1050" dirty="0"/>
              <a:t> -m string --</a:t>
            </a:r>
            <a:r>
              <a:rPr lang="en-US" sz="1050" dirty="0" err="1"/>
              <a:t>algo</a:t>
            </a:r>
            <a:r>
              <a:rPr lang="en-US" sz="1050" dirty="0"/>
              <a:t> </a:t>
            </a:r>
            <a:r>
              <a:rPr lang="en-US" sz="1050" dirty="0" err="1"/>
              <a:t>bm</a:t>
            </a:r>
            <a:r>
              <a:rPr lang="en-US" sz="1050" dirty="0"/>
              <a:t> --string "/</a:t>
            </a:r>
            <a:r>
              <a:rPr lang="en-US" sz="1050" dirty="0" err="1"/>
              <a:t>bengali</a:t>
            </a:r>
            <a:r>
              <a:rPr lang="en-US" sz="1050" dirty="0"/>
              <a:t>/world/</a:t>
            </a:r>
            <a:r>
              <a:rPr lang="en-US" sz="1050" dirty="0" err="1"/>
              <a:t>omg</a:t>
            </a:r>
            <a:r>
              <a:rPr lang="en-US" sz="1050" dirty="0"/>
              <a:t>-now-</a:t>
            </a:r>
            <a:r>
              <a:rPr lang="en-US" sz="1050" dirty="0" err="1"/>
              <a:t>indians</a:t>
            </a:r>
            <a:r>
              <a:rPr lang="en-US" sz="1050" dirty="0"/>
              <a:t>-can-join-</a:t>
            </a:r>
            <a:r>
              <a:rPr lang="en-US" sz="1050" dirty="0" err="1"/>
              <a:t>bangladesh</a:t>
            </a:r>
            <a:r>
              <a:rPr lang="en-US" sz="1050" dirty="0"/>
              <a:t>-army/" -j DROP</a:t>
            </a:r>
          </a:p>
          <a:p>
            <a:r>
              <a:rPr lang="en-US" sz="1050" dirty="0" err="1"/>
              <a:t>iptables</a:t>
            </a:r>
            <a:r>
              <a:rPr lang="en-US" sz="1050" dirty="0"/>
              <a:t> </a:t>
            </a:r>
            <a:r>
              <a:rPr lang="en-US" sz="1050" dirty="0" smtClean="0"/>
              <a:t>-D </a:t>
            </a:r>
            <a:r>
              <a:rPr lang="en-US" sz="1050" dirty="0"/>
              <a:t>FORWARD -p </a:t>
            </a:r>
            <a:r>
              <a:rPr lang="en-US" sz="1050" dirty="0" err="1"/>
              <a:t>tcp</a:t>
            </a:r>
            <a:r>
              <a:rPr lang="en-US" sz="1050" dirty="0"/>
              <a:t> -m string --</a:t>
            </a:r>
            <a:r>
              <a:rPr lang="en-US" sz="1050" dirty="0" err="1"/>
              <a:t>algo</a:t>
            </a:r>
            <a:r>
              <a:rPr lang="en-US" sz="1050" dirty="0"/>
              <a:t> </a:t>
            </a:r>
            <a:r>
              <a:rPr lang="en-US" sz="1050" dirty="0" err="1"/>
              <a:t>bm</a:t>
            </a:r>
            <a:r>
              <a:rPr lang="en-US" sz="1050" dirty="0"/>
              <a:t> --string "/</a:t>
            </a:r>
            <a:r>
              <a:rPr lang="en-US" sz="1050" dirty="0" err="1"/>
              <a:t>bengali</a:t>
            </a:r>
            <a:r>
              <a:rPr lang="en-US" sz="1050" dirty="0"/>
              <a:t>/world/</a:t>
            </a:r>
            <a:r>
              <a:rPr lang="en-US" sz="1050" dirty="0" err="1"/>
              <a:t>omg</a:t>
            </a:r>
            <a:r>
              <a:rPr lang="en-US" sz="1050" dirty="0"/>
              <a:t>-now-</a:t>
            </a:r>
            <a:r>
              <a:rPr lang="en-US" sz="1050" dirty="0" err="1"/>
              <a:t>indians</a:t>
            </a:r>
            <a:r>
              <a:rPr lang="en-US" sz="1050" dirty="0"/>
              <a:t>-can-join-</a:t>
            </a:r>
            <a:r>
              <a:rPr lang="en-US" sz="1050" dirty="0" err="1"/>
              <a:t>bangladesh</a:t>
            </a:r>
            <a:r>
              <a:rPr lang="en-US" sz="1050" dirty="0"/>
              <a:t>-army/" -j DROP</a:t>
            </a:r>
          </a:p>
          <a:p>
            <a:endParaRPr lang="en-US" sz="1050" dirty="0" smtClean="0"/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862748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IP blacklisted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25" y="1044700"/>
            <a:ext cx="6108200" cy="39703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>
                <a:hlinkClick r:id="rId2"/>
              </a:rPr>
              <a:t> https</a:t>
            </a:r>
            <a:r>
              <a:rPr lang="en-US" sz="1600" dirty="0">
                <a:hlinkClick r:id="rId2"/>
              </a:rPr>
              <a:t>://www.talosintelligence.com/</a:t>
            </a:r>
            <a:endParaRPr lang="en-US" sz="1600" dirty="0"/>
          </a:p>
          <a:p>
            <a:endParaRPr lang="en-US" sz="1400" dirty="0" smtClean="0"/>
          </a:p>
          <a:p>
            <a:endParaRPr lang="en-US" sz="14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1424" y="1070851"/>
            <a:ext cx="5344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https://mxtoolbox.com/blacklists.aspx</a:t>
            </a:r>
          </a:p>
        </p:txBody>
      </p:sp>
    </p:spTree>
    <p:extLst>
      <p:ext uri="{BB962C8B-B14F-4D97-AF65-F5344CB8AC3E}">
        <p14:creationId xmlns:p14="http://schemas.microsoft.com/office/powerpoint/2010/main" val="2230297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BGP shutdown/no shutdown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25" y="1044700"/>
            <a:ext cx="6108200" cy="3970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RP/0/RSP0/CPU0:PALTAN-IIG-AGG(</a:t>
            </a:r>
            <a:r>
              <a:rPr lang="en-US" sz="1400" dirty="0" err="1"/>
              <a:t>config</a:t>
            </a:r>
            <a:r>
              <a:rPr lang="en-US" sz="1400" dirty="0"/>
              <a:t>)#router </a:t>
            </a:r>
            <a:r>
              <a:rPr lang="en-US" sz="1400" dirty="0" err="1"/>
              <a:t>bgp</a:t>
            </a:r>
            <a:r>
              <a:rPr lang="en-US" sz="1400" dirty="0"/>
              <a:t> 58717</a:t>
            </a:r>
          </a:p>
          <a:p>
            <a:pPr marL="0" indent="0">
              <a:buNone/>
            </a:pPr>
            <a:r>
              <a:rPr lang="en-US" sz="1400" dirty="0"/>
              <a:t>RP/0/RSP0/CPU0:PALTAN-IIG-AGG(</a:t>
            </a:r>
            <a:r>
              <a:rPr lang="en-US" sz="1400" dirty="0" err="1"/>
              <a:t>config-bgp</a:t>
            </a:r>
            <a:r>
              <a:rPr lang="en-US" sz="1400" dirty="0"/>
              <a:t>)#neighbor 103.15.245.210 shutdown </a:t>
            </a:r>
          </a:p>
          <a:p>
            <a:pPr marL="0" indent="0">
              <a:buNone/>
            </a:pPr>
            <a:r>
              <a:rPr lang="en-US" sz="1400" dirty="0"/>
              <a:t>RP/0/RSP0/CPU0:PALTAN-IIG-AGG(</a:t>
            </a:r>
            <a:r>
              <a:rPr lang="en-US" sz="1400" dirty="0" err="1"/>
              <a:t>config-bgp</a:t>
            </a:r>
            <a:r>
              <a:rPr lang="en-US" sz="1400" dirty="0"/>
              <a:t>)#</a:t>
            </a:r>
            <a:r>
              <a:rPr lang="en-US" sz="1400" dirty="0" smtClean="0"/>
              <a:t>commit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500" dirty="0"/>
              <a:t>RP/0/RSP0/CPU0:PALTAN-IIG-AGG(</a:t>
            </a:r>
            <a:r>
              <a:rPr lang="en-US" sz="1500" dirty="0" err="1"/>
              <a:t>config</a:t>
            </a:r>
            <a:r>
              <a:rPr lang="en-US" sz="1500" dirty="0"/>
              <a:t>)#router </a:t>
            </a:r>
            <a:r>
              <a:rPr lang="en-US" sz="1500" dirty="0" err="1"/>
              <a:t>bgp</a:t>
            </a:r>
            <a:r>
              <a:rPr lang="en-US" sz="1500" dirty="0"/>
              <a:t> 58717</a:t>
            </a:r>
          </a:p>
          <a:p>
            <a:pPr marL="0" indent="0">
              <a:buNone/>
            </a:pPr>
            <a:r>
              <a:rPr lang="en-US" sz="1500" dirty="0"/>
              <a:t>RP/0/RSP0/CPU0:PALTAN-IIG-AGG(</a:t>
            </a:r>
            <a:r>
              <a:rPr lang="en-US" sz="1500" dirty="0" err="1"/>
              <a:t>config-bgp</a:t>
            </a:r>
            <a:r>
              <a:rPr lang="en-US" sz="1500" dirty="0" smtClean="0"/>
              <a:t>)#no neighbor </a:t>
            </a:r>
            <a:r>
              <a:rPr lang="en-US" sz="1500" dirty="0"/>
              <a:t>103.15.245.210 shutdown </a:t>
            </a:r>
          </a:p>
          <a:p>
            <a:pPr marL="0" indent="0">
              <a:buNone/>
            </a:pPr>
            <a:r>
              <a:rPr lang="en-US" sz="1500" dirty="0"/>
              <a:t>RP/0/RSP0/CPU0:PALTAN-IIG-AGG(</a:t>
            </a:r>
            <a:r>
              <a:rPr lang="en-US" sz="1500" dirty="0" err="1"/>
              <a:t>config-bgp</a:t>
            </a:r>
            <a:r>
              <a:rPr lang="en-US" sz="1500" dirty="0"/>
              <a:t>)#commit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497605" y="891995"/>
            <a:ext cx="59554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70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1425" y="128470"/>
            <a:ext cx="6108200" cy="4581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BW Fall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25" y="1044700"/>
            <a:ext cx="6108200" cy="39703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497604" y="891995"/>
            <a:ext cx="63501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DHAKA CLIENT:</a:t>
            </a:r>
          </a:p>
          <a:p>
            <a:r>
              <a:rPr lang="en-US" sz="1200" b="1" dirty="0"/>
              <a:t>a)Case 1:BW FALL/Sudden DIP</a:t>
            </a:r>
          </a:p>
          <a:p>
            <a:r>
              <a:rPr lang="en-US" sz="1200" dirty="0"/>
              <a:t>1.Check MRTG graph for Client BW utilization and assigned BW</a:t>
            </a:r>
          </a:p>
          <a:p>
            <a:r>
              <a:rPr lang="en-US" sz="1200" dirty="0"/>
              <a:t>2.Check BGP status.</a:t>
            </a:r>
          </a:p>
          <a:p>
            <a:r>
              <a:rPr lang="en-US" sz="1200" dirty="0"/>
              <a:t>Command: </a:t>
            </a:r>
            <a:r>
              <a:rPr lang="en-US" sz="1200" dirty="0" err="1"/>
              <a:t>sh</a:t>
            </a:r>
            <a:r>
              <a:rPr lang="en-US" sz="1200" dirty="0"/>
              <a:t> </a:t>
            </a:r>
            <a:r>
              <a:rPr lang="en-US" sz="1200" dirty="0" err="1"/>
              <a:t>ip</a:t>
            </a:r>
            <a:r>
              <a:rPr lang="en-US" sz="1200" dirty="0"/>
              <a:t> </a:t>
            </a:r>
            <a:r>
              <a:rPr lang="en-US" sz="1200" dirty="0" err="1"/>
              <a:t>bgp</a:t>
            </a:r>
            <a:r>
              <a:rPr lang="en-US" sz="1200" dirty="0"/>
              <a:t> sum | I </a:t>
            </a:r>
            <a:r>
              <a:rPr lang="en-US" sz="1200" dirty="0" smtClean="0"/>
              <a:t>(client </a:t>
            </a:r>
            <a:r>
              <a:rPr lang="en-US" sz="1200" dirty="0"/>
              <a:t>IP)</a:t>
            </a:r>
          </a:p>
          <a:p>
            <a:r>
              <a:rPr lang="en-US" sz="1200" dirty="0"/>
              <a:t>3.check received client prefix.</a:t>
            </a:r>
          </a:p>
          <a:p>
            <a:r>
              <a:rPr lang="en-US" sz="1200" dirty="0"/>
              <a:t>Command: </a:t>
            </a:r>
            <a:r>
              <a:rPr lang="en-US" sz="1200" dirty="0" err="1"/>
              <a:t>sh</a:t>
            </a:r>
            <a:r>
              <a:rPr lang="en-US" sz="1200" dirty="0"/>
              <a:t> </a:t>
            </a:r>
            <a:r>
              <a:rPr lang="en-US" sz="1200" dirty="0" err="1"/>
              <a:t>ip</a:t>
            </a:r>
            <a:r>
              <a:rPr lang="en-US" sz="1200" dirty="0"/>
              <a:t> </a:t>
            </a:r>
            <a:r>
              <a:rPr lang="en-US" sz="1200" dirty="0" err="1"/>
              <a:t>bgp</a:t>
            </a:r>
            <a:r>
              <a:rPr lang="en-US" sz="1200" dirty="0"/>
              <a:t> </a:t>
            </a:r>
            <a:r>
              <a:rPr lang="en-US" sz="1200" dirty="0" err="1" smtClean="0"/>
              <a:t>neighour</a:t>
            </a:r>
            <a:r>
              <a:rPr lang="en-US" sz="1200" dirty="0" smtClean="0"/>
              <a:t> </a:t>
            </a:r>
            <a:r>
              <a:rPr lang="en-US" sz="1200" dirty="0"/>
              <a:t>(client IP) routes</a:t>
            </a:r>
          </a:p>
          <a:p>
            <a:r>
              <a:rPr lang="en-US" sz="1200" dirty="0"/>
              <a:t>4.If BGP is down then check with the client if they have done anything at client end and then check transmission path/physical link.</a:t>
            </a:r>
          </a:p>
          <a:p>
            <a:r>
              <a:rPr lang="en-US" sz="1200" dirty="0"/>
              <a:t>5.If BGP is up and don't receive any prefix then communicate with client to advertise the prefix.</a:t>
            </a:r>
          </a:p>
          <a:p>
            <a:r>
              <a:rPr lang="en-US" sz="1200" dirty="0"/>
              <a:t>6.If BGP is up and receive the </a:t>
            </a:r>
            <a:r>
              <a:rPr lang="en-US" sz="1200" dirty="0" smtClean="0"/>
              <a:t>prefix, then </a:t>
            </a:r>
            <a:r>
              <a:rPr lang="en-US" sz="1200" dirty="0"/>
              <a:t>check if there is any upstream issue.</a:t>
            </a:r>
          </a:p>
          <a:p>
            <a:r>
              <a:rPr lang="en-US" sz="1200" b="1" dirty="0"/>
              <a:t>b)Case 2:Not getting proper BW or BW congestion or BW saturated</a:t>
            </a:r>
          </a:p>
          <a:p>
            <a:r>
              <a:rPr lang="en-US" sz="1200" dirty="0"/>
              <a:t>1.Check MRTG graph for Client BW utilization when the problem starts.</a:t>
            </a:r>
          </a:p>
          <a:p>
            <a:r>
              <a:rPr lang="en-US" sz="1200" dirty="0"/>
              <a:t>2.Check if there is any congestion in upstream.</a:t>
            </a:r>
          </a:p>
          <a:p>
            <a:r>
              <a:rPr lang="en-US" sz="1200" dirty="0"/>
              <a:t>3.Compare the MRTG graph utilization of </a:t>
            </a:r>
            <a:r>
              <a:rPr lang="en-US" sz="1200" dirty="0" smtClean="0"/>
              <a:t>previous </a:t>
            </a:r>
            <a:r>
              <a:rPr lang="en-US" sz="1200" dirty="0"/>
              <a:t>7days for the affected client.</a:t>
            </a:r>
          </a:p>
          <a:p>
            <a:r>
              <a:rPr lang="en-US" sz="1200" dirty="0" err="1"/>
              <a:t>Longhaul</a:t>
            </a:r>
            <a:r>
              <a:rPr lang="en-US" sz="1200" dirty="0"/>
              <a:t> Client/Outside Dhaka Client except CTG:BW FALL/Not getting proper BW/BW </a:t>
            </a:r>
            <a:r>
              <a:rPr lang="en-US" sz="1200" dirty="0" smtClean="0"/>
              <a:t>fluctuation </a:t>
            </a:r>
            <a:endParaRPr lang="en-US" sz="1200" dirty="0"/>
          </a:p>
          <a:p>
            <a:r>
              <a:rPr lang="en-US" sz="1200" dirty="0"/>
              <a:t>1.Check MRTG graph for Client BW utilization.</a:t>
            </a:r>
          </a:p>
          <a:p>
            <a:r>
              <a:rPr lang="en-US" sz="1200" dirty="0"/>
              <a:t>2.Compare the MRTG graph utilization of </a:t>
            </a:r>
            <a:r>
              <a:rPr lang="en-US" sz="1200" dirty="0" smtClean="0"/>
              <a:t>previous </a:t>
            </a:r>
            <a:r>
              <a:rPr lang="en-US" sz="1200" dirty="0"/>
              <a:t>7days for the affected client.</a:t>
            </a:r>
          </a:p>
          <a:p>
            <a:r>
              <a:rPr lang="en-US" sz="1200" dirty="0"/>
              <a:t>3.Check point to point packet loss.if packet loss exists then communicate with NTTN.</a:t>
            </a:r>
          </a:p>
          <a:p>
            <a:r>
              <a:rPr lang="en-US" sz="1200" dirty="0"/>
              <a:t>4.Check if there is any upstream </a:t>
            </a:r>
            <a:r>
              <a:rPr lang="en-US" sz="1200" dirty="0" smtClean="0"/>
              <a:t>issue. If </a:t>
            </a:r>
            <a:r>
              <a:rPr lang="en-US" sz="1200" dirty="0"/>
              <a:t>issue exists in upstream then please inform upstream responsible owner.</a:t>
            </a:r>
          </a:p>
        </p:txBody>
      </p:sp>
    </p:spTree>
    <p:extLst>
      <p:ext uri="{BB962C8B-B14F-4D97-AF65-F5344CB8AC3E}">
        <p14:creationId xmlns:p14="http://schemas.microsoft.com/office/powerpoint/2010/main" val="4195397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11420" y="2387084"/>
            <a:ext cx="1146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50110"/>
            <a:ext cx="6858000" cy="379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Operational issues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25" y="853820"/>
            <a:ext cx="6108200" cy="4161210"/>
          </a:xfrm>
        </p:spPr>
        <p:txBody>
          <a:bodyPr>
            <a:normAutofit fontScale="92500" lnSpcReduction="10000"/>
          </a:bodyPr>
          <a:lstStyle/>
          <a:p>
            <a:r>
              <a:rPr lang="en-US" sz="1400" dirty="0" smtClean="0"/>
              <a:t>Power (dB) check on Physical link</a:t>
            </a:r>
          </a:p>
          <a:p>
            <a:r>
              <a:rPr lang="en-US" sz="1400" dirty="0" smtClean="0"/>
              <a:t>Prefix Permit (APNIC)</a:t>
            </a:r>
          </a:p>
          <a:p>
            <a:r>
              <a:rPr lang="en-US" sz="1400" dirty="0" smtClean="0"/>
              <a:t>Interface Configuration &amp; P2P check</a:t>
            </a:r>
          </a:p>
          <a:p>
            <a:r>
              <a:rPr lang="en-US" sz="1400" dirty="0" smtClean="0"/>
              <a:t>BGP configuration</a:t>
            </a:r>
          </a:p>
          <a:p>
            <a:r>
              <a:rPr lang="en-US" sz="1400" dirty="0" smtClean="0"/>
              <a:t>Client prefix </a:t>
            </a:r>
            <a:r>
              <a:rPr lang="en-US" sz="1400" dirty="0" err="1" smtClean="0"/>
              <a:t>recv</a:t>
            </a:r>
            <a:r>
              <a:rPr lang="en-US" sz="1400" dirty="0" smtClean="0"/>
              <a:t>. and global propagation</a:t>
            </a:r>
          </a:p>
          <a:p>
            <a:r>
              <a:rPr lang="en-US" sz="1400" dirty="0" smtClean="0"/>
              <a:t>Route Advertisement  </a:t>
            </a:r>
            <a:endParaRPr lang="en-US" sz="1400" dirty="0"/>
          </a:p>
          <a:p>
            <a:r>
              <a:rPr lang="en-US" sz="1400" dirty="0" smtClean="0"/>
              <a:t>BW Policy</a:t>
            </a:r>
            <a:endParaRPr lang="en-US" sz="1400" dirty="0"/>
          </a:p>
          <a:p>
            <a:r>
              <a:rPr lang="en-US" sz="1400" dirty="0" smtClean="0"/>
              <a:t>MRTG</a:t>
            </a:r>
          </a:p>
          <a:p>
            <a:r>
              <a:rPr lang="en-US" sz="1400" dirty="0" smtClean="0"/>
              <a:t>Client add on </a:t>
            </a:r>
            <a:r>
              <a:rPr lang="en-US" sz="1400" dirty="0" err="1"/>
              <a:t>Nagois</a:t>
            </a:r>
            <a:r>
              <a:rPr lang="en-US" sz="1400" dirty="0"/>
              <a:t> </a:t>
            </a:r>
            <a:r>
              <a:rPr lang="en-US" sz="1400" dirty="0" smtClean="0"/>
              <a:t>server</a:t>
            </a:r>
            <a:endParaRPr lang="en-US" sz="1400" dirty="0"/>
          </a:p>
          <a:p>
            <a:r>
              <a:rPr lang="en-US" sz="1400" dirty="0" smtClean="0"/>
              <a:t>VC/CC permit </a:t>
            </a:r>
          </a:p>
          <a:p>
            <a:r>
              <a:rPr lang="en-US" sz="1400" dirty="0" smtClean="0"/>
              <a:t>High latency, browsing problem</a:t>
            </a:r>
          </a:p>
          <a:p>
            <a:r>
              <a:rPr lang="en-US" sz="1400" dirty="0" smtClean="0"/>
              <a:t>Packet loss, download </a:t>
            </a:r>
            <a:r>
              <a:rPr lang="en-US" sz="1400" dirty="0"/>
              <a:t>,</a:t>
            </a:r>
            <a:r>
              <a:rPr lang="en-US" sz="1400" dirty="0" smtClean="0"/>
              <a:t>upload problem</a:t>
            </a:r>
          </a:p>
          <a:p>
            <a:r>
              <a:rPr lang="en-US" sz="1400" dirty="0" err="1" smtClean="0"/>
              <a:t>Youtube</a:t>
            </a:r>
            <a:r>
              <a:rPr lang="en-US" sz="1400" dirty="0" smtClean="0"/>
              <a:t> BW problem</a:t>
            </a:r>
          </a:p>
          <a:p>
            <a:r>
              <a:rPr lang="en-US" sz="1400" dirty="0" smtClean="0"/>
              <a:t>Destination/website unreachable </a:t>
            </a:r>
          </a:p>
          <a:p>
            <a:r>
              <a:rPr lang="en-US" sz="1400" dirty="0" smtClean="0"/>
              <a:t>BTRC URL block</a:t>
            </a:r>
          </a:p>
          <a:p>
            <a:r>
              <a:rPr lang="en-US" sz="1400" dirty="0" smtClean="0"/>
              <a:t>IP blacklisted</a:t>
            </a:r>
          </a:p>
          <a:p>
            <a:r>
              <a:rPr lang="en-US" sz="1400" dirty="0"/>
              <a:t>Interface shut/no shut</a:t>
            </a:r>
          </a:p>
          <a:p>
            <a:r>
              <a:rPr lang="en-US" sz="1400" dirty="0" smtClean="0"/>
              <a:t>BW fall, link down, link flap</a:t>
            </a:r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 Check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25" y="891995"/>
            <a:ext cx="6108200" cy="39703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 smtClean="0"/>
          </a:p>
          <a:p>
            <a:r>
              <a:rPr lang="en-US" sz="1400" dirty="0" smtClean="0"/>
              <a:t>Cisco router: ISO,XR</a:t>
            </a:r>
          </a:p>
          <a:p>
            <a:pPr marL="0" indent="0">
              <a:buNone/>
            </a:pPr>
            <a:r>
              <a:rPr lang="en-US" sz="1400" b="1" dirty="0"/>
              <a:t>show controllers Te0/0/0/0 </a:t>
            </a:r>
            <a:r>
              <a:rPr lang="en-US" sz="1400" b="1" dirty="0" err="1" smtClean="0"/>
              <a:t>phy</a:t>
            </a:r>
            <a:endParaRPr lang="en-US" sz="1400" b="1" dirty="0"/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1400" dirty="0" smtClean="0"/>
              <a:t>Cisco router: IOS XE</a:t>
            </a:r>
          </a:p>
          <a:p>
            <a:pPr marL="0" indent="0">
              <a:buNone/>
            </a:pPr>
            <a:r>
              <a:rPr lang="en-US" sz="1400" b="1" dirty="0" err="1"/>
              <a:t>sh</a:t>
            </a:r>
            <a:r>
              <a:rPr lang="en-US" sz="1400" b="1" dirty="0"/>
              <a:t> </a:t>
            </a:r>
            <a:r>
              <a:rPr lang="en-US" sz="1400" b="1" dirty="0" err="1"/>
              <a:t>hw</a:t>
            </a:r>
            <a:r>
              <a:rPr lang="en-US" sz="1400" b="1" dirty="0"/>
              <a:t>-module </a:t>
            </a:r>
            <a:r>
              <a:rPr lang="en-US" sz="1400" b="1" dirty="0" err="1"/>
              <a:t>subslot</a:t>
            </a:r>
            <a:r>
              <a:rPr lang="en-US" sz="1400" b="1" dirty="0"/>
              <a:t> 1/1 transceiver 0 status</a:t>
            </a:r>
            <a:endParaRPr lang="en-US" sz="1400" b="1" dirty="0" smtClean="0"/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1400" dirty="0" smtClean="0"/>
              <a:t>Cisco SW : Cisco 4500,3800ME</a:t>
            </a:r>
          </a:p>
          <a:p>
            <a:pPr marL="0" indent="0">
              <a:buNone/>
            </a:pPr>
            <a:r>
              <a:rPr lang="en-US" sz="1400" b="1" dirty="0" err="1"/>
              <a:t>sh</a:t>
            </a:r>
            <a:r>
              <a:rPr lang="en-US" sz="1400" b="1" dirty="0"/>
              <a:t> interfaces Te1/18 </a:t>
            </a:r>
            <a:r>
              <a:rPr lang="en-US" sz="1400" b="1" dirty="0" smtClean="0"/>
              <a:t>transceiver</a:t>
            </a:r>
          </a:p>
          <a:p>
            <a:pPr marL="0" indent="0">
              <a:buNone/>
            </a:pPr>
            <a:endParaRPr lang="en-US" sz="1400" b="1" dirty="0" smtClean="0"/>
          </a:p>
          <a:p>
            <a:r>
              <a:rPr lang="en-US" sz="1400" dirty="0" smtClean="0"/>
              <a:t>Cisco SW 9000 Nexus</a:t>
            </a:r>
          </a:p>
          <a:p>
            <a:pPr marL="0" indent="0">
              <a:buNone/>
            </a:pPr>
            <a:r>
              <a:rPr lang="en-US" sz="1400" b="1" dirty="0"/>
              <a:t>show interface Eth1/36 transceiver details </a:t>
            </a:r>
          </a:p>
          <a:p>
            <a:pPr marL="0" indent="0">
              <a:buNone/>
            </a:pPr>
            <a:endParaRPr lang="en-US" sz="1400" b="1" dirty="0" smtClean="0"/>
          </a:p>
          <a:p>
            <a:r>
              <a:rPr lang="en-US" sz="1400" dirty="0"/>
              <a:t>BDCOM</a:t>
            </a:r>
          </a:p>
          <a:p>
            <a:pPr marL="0" indent="0">
              <a:buNone/>
            </a:pPr>
            <a:r>
              <a:rPr lang="en-US" sz="1400" b="1" dirty="0" smtClean="0"/>
              <a:t>Show interface tg1/1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590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Prefix Permit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25" y="1044700"/>
            <a:ext cx="6108200" cy="397032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1400" dirty="0" smtClean="0"/>
          </a:p>
          <a:p>
            <a:r>
              <a:rPr lang="en-US" sz="1400" dirty="0" smtClean="0"/>
              <a:t> </a:t>
            </a:r>
            <a:r>
              <a:rPr lang="en-US" sz="1400" dirty="0"/>
              <a:t>Check the client prefix for Origin </a:t>
            </a:r>
            <a:r>
              <a:rPr lang="en-US" sz="1400" dirty="0" smtClean="0"/>
              <a:t>As in </a:t>
            </a:r>
            <a:r>
              <a:rPr lang="en-US" sz="1400" dirty="0" err="1" smtClean="0"/>
              <a:t>Apnic</a:t>
            </a:r>
            <a:r>
              <a:rPr lang="en-US" sz="1400" dirty="0" smtClean="0"/>
              <a:t> website</a:t>
            </a:r>
            <a:endParaRPr lang="en-US" sz="1400" dirty="0"/>
          </a:p>
          <a:p>
            <a:r>
              <a:rPr lang="en-US" sz="1400" dirty="0" smtClean="0"/>
              <a:t> </a:t>
            </a:r>
            <a:r>
              <a:rPr lang="en-US" sz="1400" dirty="0"/>
              <a:t>Add </a:t>
            </a:r>
            <a:r>
              <a:rPr lang="en-US" sz="1400" dirty="0" smtClean="0"/>
              <a:t>client prefix list </a:t>
            </a:r>
          </a:p>
          <a:p>
            <a:r>
              <a:rPr lang="en-US" sz="1400" dirty="0" smtClean="0"/>
              <a:t>Add AS in AS-SET in IIG &amp; ITC Network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/>
              <a:t>IIG: AS58717:AS-SUMMITCOMMUNICATIONS-BD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/>
              <a:t>ITC: AS132884:AS-CUSTOMERS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1400" dirty="0" smtClean="0"/>
              <a:t> </a:t>
            </a:r>
            <a:r>
              <a:rPr lang="en-US" sz="1400" dirty="0"/>
              <a:t>Check route object for </a:t>
            </a:r>
            <a:r>
              <a:rPr lang="en-US" sz="1400" dirty="0" smtClean="0"/>
              <a:t>prefix</a:t>
            </a:r>
          </a:p>
          <a:p>
            <a:pPr marL="0" indent="0">
              <a:buNone/>
            </a:pP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www.radb.net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>
                <a:hlinkClick r:id="rId3"/>
              </a:rPr>
              <a:t>https://www.apnic.net</a:t>
            </a:r>
            <a:r>
              <a:rPr lang="en-US" sz="1400" dirty="0" smtClean="0">
                <a:hlinkClick r:id="rId3"/>
              </a:rPr>
              <a:t>/</a:t>
            </a: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b="1" dirty="0" smtClean="0"/>
              <a:t>What is route object?</a:t>
            </a:r>
          </a:p>
          <a:p>
            <a:pPr marL="0" indent="0">
              <a:buNone/>
            </a:pPr>
            <a:r>
              <a:rPr lang="en-US" sz="1400" dirty="0"/>
              <a:t>Each route on the internet originated by an AS is specified using a route object in the RIR database that the AS belongs to according to the region. The "route:" attribute is the address prefix of the route and the "origin:" attribute is the AS number of the AS that originates the route into the internet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 smtClean="0"/>
              <a:t> </a:t>
            </a:r>
            <a:r>
              <a:rPr lang="en-US" sz="1400" dirty="0"/>
              <a:t>Mail to </a:t>
            </a:r>
            <a:r>
              <a:rPr lang="en-US" sz="1400" dirty="0" err="1"/>
              <a:t>BSCCL,Singtel,BTTB</a:t>
            </a:r>
            <a:r>
              <a:rPr lang="en-US" sz="1400" dirty="0"/>
              <a:t> to permit Prefix </a:t>
            </a:r>
          </a:p>
          <a:p>
            <a:r>
              <a:rPr lang="en-US" sz="1400" dirty="0" smtClean="0"/>
              <a:t>Upstream confirmation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 smtClean="0"/>
              <a:t>https</a:t>
            </a:r>
            <a:r>
              <a:rPr lang="en-US" sz="1400" dirty="0"/>
              <a:t>://www.site24x7.com/tools/ipv4-subnetcalculator.html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3643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Interface Configuration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25" y="853819"/>
            <a:ext cx="6108200" cy="397032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1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 smtClean="0"/>
              <a:t> </a:t>
            </a:r>
            <a:r>
              <a:rPr lang="en-US" sz="1800" b="1" dirty="0"/>
              <a:t>Port Configuration</a:t>
            </a:r>
            <a:r>
              <a:rPr lang="en-US" sz="1800" b="1" dirty="0" smtClean="0"/>
              <a:t>:</a:t>
            </a:r>
            <a:endParaRPr lang="en-US" sz="1800" b="1" dirty="0"/>
          </a:p>
          <a:p>
            <a:pPr marL="0" indent="0">
              <a:buNone/>
            </a:pPr>
            <a:r>
              <a:rPr lang="en-US" sz="1400" dirty="0" err="1"/>
              <a:t>SCL#conf</a:t>
            </a:r>
            <a:r>
              <a:rPr lang="en-US" sz="1400" dirty="0"/>
              <a:t> t</a:t>
            </a:r>
          </a:p>
          <a:p>
            <a:pPr marL="0" indent="0">
              <a:buNone/>
            </a:pPr>
            <a:r>
              <a:rPr lang="en-US" sz="1400" dirty="0"/>
              <a:t>Enter configuration commands, one per line.  End with CNTL/Z.</a:t>
            </a:r>
          </a:p>
          <a:p>
            <a:pPr marL="0" indent="0">
              <a:buNone/>
            </a:pPr>
            <a:r>
              <a:rPr lang="en-US" sz="1400" dirty="0"/>
              <a:t>SCL(</a:t>
            </a:r>
            <a:r>
              <a:rPr lang="en-US" sz="1400" dirty="0" err="1"/>
              <a:t>config</a:t>
            </a:r>
            <a:r>
              <a:rPr lang="en-US" sz="1400" dirty="0"/>
              <a:t>)#interface Gi3/0/5</a:t>
            </a:r>
          </a:p>
          <a:p>
            <a:pPr marL="0" indent="0">
              <a:buNone/>
            </a:pPr>
            <a:r>
              <a:rPr lang="en-US" sz="1400" dirty="0"/>
              <a:t>SCL(</a:t>
            </a:r>
            <a:r>
              <a:rPr lang="en-US" sz="1400" dirty="0" err="1"/>
              <a:t>config</a:t>
            </a:r>
            <a:r>
              <a:rPr lang="en-US" sz="1400" dirty="0"/>
              <a:t>-if)#description @@ TEST @@</a:t>
            </a:r>
          </a:p>
          <a:p>
            <a:pPr marL="0" indent="0">
              <a:buNone/>
            </a:pPr>
            <a:r>
              <a:rPr lang="en-US" sz="1400" dirty="0"/>
              <a:t>SCL(</a:t>
            </a:r>
            <a:r>
              <a:rPr lang="en-US" sz="1400" dirty="0" err="1"/>
              <a:t>config</a:t>
            </a:r>
            <a:r>
              <a:rPr lang="en-US" sz="1400" dirty="0"/>
              <a:t>-if)#</a:t>
            </a:r>
            <a:r>
              <a:rPr lang="en-US" sz="1400" dirty="0" err="1"/>
              <a:t>ip</a:t>
            </a:r>
            <a:r>
              <a:rPr lang="en-US" sz="1400" dirty="0"/>
              <a:t> address 192.168.229.1 255.255.255.252</a:t>
            </a:r>
          </a:p>
          <a:p>
            <a:pPr marL="0" indent="0">
              <a:buNone/>
            </a:pPr>
            <a:r>
              <a:rPr lang="en-US" sz="1400" dirty="0" smtClean="0"/>
              <a:t>SCL(</a:t>
            </a:r>
            <a:r>
              <a:rPr lang="en-US" sz="1400" dirty="0" err="1" smtClean="0"/>
              <a:t>config</a:t>
            </a:r>
            <a:r>
              <a:rPr lang="en-US" sz="1400" dirty="0" smtClean="0"/>
              <a:t>-if</a:t>
            </a:r>
            <a:r>
              <a:rPr lang="en-US" sz="1400" dirty="0"/>
              <a:t>)#service-policy input 10mb</a:t>
            </a:r>
          </a:p>
          <a:p>
            <a:pPr marL="0" indent="0">
              <a:buNone/>
            </a:pPr>
            <a:r>
              <a:rPr lang="en-US" sz="1400" dirty="0"/>
              <a:t>SCL(</a:t>
            </a:r>
            <a:r>
              <a:rPr lang="en-US" sz="1400" dirty="0" err="1"/>
              <a:t>config</a:t>
            </a:r>
            <a:r>
              <a:rPr lang="en-US" sz="1400" dirty="0"/>
              <a:t>-if)#service-policy output 10mb</a:t>
            </a:r>
          </a:p>
          <a:p>
            <a:pPr marL="0" indent="0">
              <a:buNone/>
            </a:pPr>
            <a:r>
              <a:rPr lang="en-US" sz="1400" dirty="0"/>
              <a:t>SCL(</a:t>
            </a:r>
            <a:r>
              <a:rPr lang="en-US" sz="1400" dirty="0" err="1"/>
              <a:t>config</a:t>
            </a:r>
            <a:r>
              <a:rPr lang="en-US" sz="1400" dirty="0"/>
              <a:t>-if)#no shutdown</a:t>
            </a:r>
          </a:p>
          <a:p>
            <a:pPr marL="0" indent="0">
              <a:buNone/>
            </a:pPr>
            <a:r>
              <a:rPr lang="en-US" sz="1400" dirty="0"/>
              <a:t>SCL(</a:t>
            </a:r>
            <a:r>
              <a:rPr lang="en-US" sz="1400" dirty="0" err="1"/>
              <a:t>config</a:t>
            </a:r>
            <a:r>
              <a:rPr lang="en-US" sz="1400" dirty="0"/>
              <a:t>-if)#</a:t>
            </a:r>
            <a:r>
              <a:rPr lang="en-US" sz="1400" dirty="0" smtClean="0"/>
              <a:t>end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800" b="1" dirty="0"/>
              <a:t>Sub-interface Configuration: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400" dirty="0" err="1"/>
              <a:t>SCL#conf</a:t>
            </a:r>
            <a:r>
              <a:rPr lang="en-US" sz="1400" dirty="0"/>
              <a:t> t</a:t>
            </a:r>
          </a:p>
          <a:p>
            <a:pPr marL="0" indent="0">
              <a:buNone/>
            </a:pPr>
            <a:r>
              <a:rPr lang="en-US" sz="1400" dirty="0"/>
              <a:t>interface Bundle-Ether20.141</a:t>
            </a:r>
          </a:p>
          <a:p>
            <a:pPr marL="0" indent="0">
              <a:buNone/>
            </a:pPr>
            <a:r>
              <a:rPr lang="en-US" sz="1400" dirty="0"/>
              <a:t>description @@ COL-CTG-SEC @@</a:t>
            </a:r>
          </a:p>
          <a:p>
            <a:pPr marL="0" indent="0">
              <a:buNone/>
            </a:pPr>
            <a:r>
              <a:rPr lang="en-US" sz="1400" dirty="0"/>
              <a:t>encapsulation dot1Q 141</a:t>
            </a:r>
          </a:p>
          <a:p>
            <a:pPr marL="0" indent="0">
              <a:buNone/>
            </a:pPr>
            <a:r>
              <a:rPr lang="en-US" sz="1400" dirty="0"/>
              <a:t>ipv4 address 103.26.246.109 255.255.255.252</a:t>
            </a:r>
          </a:p>
          <a:p>
            <a:pPr marL="0" indent="0">
              <a:buNone/>
            </a:pPr>
            <a:r>
              <a:rPr lang="en-US" sz="1400" dirty="0"/>
              <a:t>commit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63858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E-BGP configuration IPv4 &amp; IPv6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25" y="1044700"/>
            <a:ext cx="3054100" cy="3970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err="1"/>
              <a:t>conf</a:t>
            </a:r>
            <a:r>
              <a:rPr lang="en-US" sz="1400" dirty="0"/>
              <a:t> t</a:t>
            </a:r>
          </a:p>
          <a:p>
            <a:pPr marL="0" indent="0">
              <a:buNone/>
            </a:pPr>
            <a:r>
              <a:rPr lang="en-US" sz="1400" dirty="0"/>
              <a:t>router </a:t>
            </a:r>
            <a:r>
              <a:rPr lang="en-US" sz="1400" dirty="0" err="1"/>
              <a:t>bgp</a:t>
            </a:r>
            <a:r>
              <a:rPr lang="en-US" sz="1400" dirty="0"/>
              <a:t> 58717</a:t>
            </a:r>
          </a:p>
          <a:p>
            <a:pPr marL="0" indent="0">
              <a:buNone/>
            </a:pPr>
            <a:r>
              <a:rPr lang="en-US" sz="1400" dirty="0"/>
              <a:t>neighbor 103.26.246.110</a:t>
            </a:r>
          </a:p>
          <a:p>
            <a:pPr marL="0" indent="0">
              <a:buNone/>
            </a:pPr>
            <a:r>
              <a:rPr lang="en-US" sz="1400" dirty="0"/>
              <a:t>remote-as 38592</a:t>
            </a:r>
          </a:p>
          <a:p>
            <a:pPr marL="0" indent="0">
              <a:buNone/>
            </a:pPr>
            <a:r>
              <a:rPr lang="en-US" sz="1400" dirty="0"/>
              <a:t>description COL-CTG-SEC</a:t>
            </a:r>
          </a:p>
          <a:p>
            <a:pPr marL="0" indent="0">
              <a:buNone/>
            </a:pPr>
            <a:r>
              <a:rPr lang="en-US" sz="1400" dirty="0" smtClean="0"/>
              <a:t>address-family </a:t>
            </a:r>
            <a:r>
              <a:rPr lang="en-US" sz="1400" dirty="0"/>
              <a:t>ipv4 unicast</a:t>
            </a:r>
          </a:p>
          <a:p>
            <a:pPr marL="0" indent="0">
              <a:buNone/>
            </a:pPr>
            <a:r>
              <a:rPr lang="en-US" sz="1400" dirty="0"/>
              <a:t>route-policy CTG-COL-IN in</a:t>
            </a:r>
          </a:p>
          <a:p>
            <a:pPr marL="0" indent="0">
              <a:buNone/>
            </a:pPr>
            <a:r>
              <a:rPr lang="en-US" sz="1400" dirty="0"/>
              <a:t>route-policy DEFAULT-ONLY out</a:t>
            </a:r>
          </a:p>
          <a:p>
            <a:pPr marL="0" indent="0">
              <a:buNone/>
            </a:pPr>
            <a:r>
              <a:rPr lang="en-US" sz="1400" dirty="0"/>
              <a:t>soft-reconfiguration inbound always</a:t>
            </a:r>
          </a:p>
          <a:p>
            <a:pPr marL="0" indent="0">
              <a:buNone/>
            </a:pPr>
            <a:r>
              <a:rPr lang="en-US" sz="1400" dirty="0"/>
              <a:t>commit </a:t>
            </a:r>
          </a:p>
          <a:p>
            <a:pPr marL="0" indent="0">
              <a:buNone/>
            </a:pPr>
            <a:r>
              <a:rPr lang="en-US" sz="1400" dirty="0"/>
              <a:t>e</a:t>
            </a:r>
            <a:r>
              <a:rPr lang="en-US" sz="1400" dirty="0" smtClean="0"/>
              <a:t>nd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 err="1"/>
              <a:t>sh</a:t>
            </a:r>
            <a:r>
              <a:rPr lang="en-US" sz="1400" dirty="0"/>
              <a:t> running-</a:t>
            </a:r>
            <a:r>
              <a:rPr lang="en-US" sz="1400" dirty="0" err="1"/>
              <a:t>config</a:t>
            </a:r>
            <a:r>
              <a:rPr lang="en-US" sz="1400" dirty="0"/>
              <a:t> router </a:t>
            </a:r>
            <a:r>
              <a:rPr lang="en-US" sz="1400" dirty="0" err="1"/>
              <a:t>bgp</a:t>
            </a:r>
            <a:r>
              <a:rPr lang="en-US" sz="1400" dirty="0"/>
              <a:t> 58717 neighbor 103.26.246.110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488230" y="1050303"/>
            <a:ext cx="3054100" cy="3970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configure terminal </a:t>
            </a:r>
          </a:p>
          <a:p>
            <a:pPr marL="0" indent="0">
              <a:buNone/>
            </a:pPr>
            <a:r>
              <a:rPr lang="en-US" sz="1400" dirty="0"/>
              <a:t>router </a:t>
            </a:r>
            <a:r>
              <a:rPr lang="en-US" sz="1400" dirty="0" err="1"/>
              <a:t>bgp</a:t>
            </a:r>
            <a:r>
              <a:rPr lang="en-US" sz="1400" dirty="0"/>
              <a:t> 58717</a:t>
            </a:r>
          </a:p>
          <a:p>
            <a:pPr marL="0" indent="0">
              <a:buNone/>
            </a:pPr>
            <a:r>
              <a:rPr lang="en-US" sz="1400" dirty="0"/>
              <a:t>neighbor 2405:1500:30:1::46</a:t>
            </a:r>
          </a:p>
          <a:p>
            <a:pPr marL="0" indent="0">
              <a:buNone/>
            </a:pPr>
            <a:r>
              <a:rPr lang="en-US" sz="1400" dirty="0"/>
              <a:t>remote-as 58889</a:t>
            </a:r>
          </a:p>
          <a:p>
            <a:pPr marL="0" indent="0">
              <a:buNone/>
            </a:pPr>
            <a:r>
              <a:rPr lang="en-US" sz="1400" dirty="0"/>
              <a:t>description @@ ZX-IPV6-SEC @@</a:t>
            </a:r>
          </a:p>
          <a:p>
            <a:pPr marL="0" indent="0">
              <a:buNone/>
            </a:pPr>
            <a:r>
              <a:rPr lang="en-US" sz="1400" dirty="0"/>
              <a:t>address-family ipv6 unicast</a:t>
            </a:r>
          </a:p>
          <a:p>
            <a:pPr marL="0" indent="0">
              <a:buNone/>
            </a:pPr>
            <a:r>
              <a:rPr lang="en-US" sz="1400" dirty="0"/>
              <a:t>route-policy ZX-SEC-IPV6-PREFIX in</a:t>
            </a:r>
          </a:p>
          <a:p>
            <a:pPr marL="0" indent="0">
              <a:buNone/>
            </a:pPr>
            <a:r>
              <a:rPr lang="en-US" sz="1400" dirty="0"/>
              <a:t>route-policy IPV6-DEFAULT-ONLY out</a:t>
            </a:r>
          </a:p>
          <a:p>
            <a:pPr marL="0" indent="0">
              <a:buNone/>
            </a:pPr>
            <a:r>
              <a:rPr lang="en-US" sz="1400" dirty="0"/>
              <a:t>soft-reconfiguration inbound always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commit</a:t>
            </a:r>
          </a:p>
          <a:p>
            <a:pPr marL="0" indent="0">
              <a:buNone/>
            </a:pPr>
            <a:r>
              <a:rPr lang="en-US" sz="1400" dirty="0"/>
              <a:t>end</a:t>
            </a:r>
            <a:endParaRPr lang="en-US" sz="1400" dirty="0" smtClean="0"/>
          </a:p>
          <a:p>
            <a:r>
              <a:rPr lang="en-US" sz="1400" dirty="0" err="1"/>
              <a:t>sh</a:t>
            </a:r>
            <a:r>
              <a:rPr lang="en-US" sz="1400" dirty="0"/>
              <a:t> </a:t>
            </a:r>
            <a:r>
              <a:rPr lang="en-US" sz="1400" dirty="0" err="1"/>
              <a:t>bgp</a:t>
            </a:r>
            <a:r>
              <a:rPr lang="en-US" sz="1400" dirty="0"/>
              <a:t> ipv6 unicast summary</a:t>
            </a:r>
          </a:p>
        </p:txBody>
      </p:sp>
    </p:spTree>
    <p:extLst>
      <p:ext uri="{BB962C8B-B14F-4D97-AF65-F5344CB8AC3E}">
        <p14:creationId xmlns:p14="http://schemas.microsoft.com/office/powerpoint/2010/main" val="373320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Prefix Permit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25" y="1044700"/>
            <a:ext cx="2137870" cy="397032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To </a:t>
            </a:r>
            <a:r>
              <a:rPr lang="en-US" sz="1400" dirty="0"/>
              <a:t>create a new prefix set: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configure terminal </a:t>
            </a:r>
          </a:p>
          <a:p>
            <a:pPr marL="0" indent="0">
              <a:buNone/>
            </a:pPr>
            <a:r>
              <a:rPr lang="en-US" sz="1400" dirty="0"/>
              <a:t>prefix-set COL-SEC-IN</a:t>
            </a:r>
          </a:p>
          <a:p>
            <a:pPr marL="0" indent="0">
              <a:buNone/>
            </a:pPr>
            <a:r>
              <a:rPr lang="en-US" sz="1400" dirty="0"/>
              <a:t>103.76.240.0/22 le 24</a:t>
            </a:r>
          </a:p>
          <a:p>
            <a:pPr marL="0" indent="0">
              <a:buNone/>
            </a:pPr>
            <a:r>
              <a:rPr lang="en-US" sz="1400" dirty="0"/>
              <a:t>end-set </a:t>
            </a:r>
          </a:p>
          <a:p>
            <a:pPr marL="0" indent="0">
              <a:buNone/>
            </a:pPr>
            <a:r>
              <a:rPr lang="en-US" sz="1400" dirty="0"/>
              <a:t>commit</a:t>
            </a:r>
          </a:p>
          <a:p>
            <a:pPr marL="0" indent="0">
              <a:buNone/>
            </a:pPr>
            <a:r>
              <a:rPr lang="en-US" sz="1400" dirty="0"/>
              <a:t>end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to add new prefix in the prefix set: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edit prefix-set COL-SEC-IN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show </a:t>
            </a:r>
            <a:r>
              <a:rPr lang="en-US" sz="1400" dirty="0" err="1"/>
              <a:t>RPl</a:t>
            </a:r>
            <a:r>
              <a:rPr lang="en-US" sz="1400" dirty="0"/>
              <a:t> prefix-set COL-SEC-IN    </a:t>
            </a:r>
          </a:p>
          <a:p>
            <a:pPr marL="0" indent="0">
              <a:buNone/>
            </a:pPr>
            <a:r>
              <a:rPr lang="en-US" sz="1400" dirty="0"/>
              <a:t>Fri Jun  3 12:10:55.609 UTC</a:t>
            </a:r>
          </a:p>
          <a:p>
            <a:pPr marL="0" indent="0">
              <a:buNone/>
            </a:pPr>
            <a:r>
              <a:rPr lang="en-US" sz="1400" dirty="0"/>
              <a:t>prefix-set COL-SEC-IN</a:t>
            </a:r>
          </a:p>
          <a:p>
            <a:pPr marL="0" indent="0">
              <a:buNone/>
            </a:pPr>
            <a:r>
              <a:rPr lang="en-US" sz="1400" dirty="0"/>
              <a:t>  202.65.168.0/21 le 24,</a:t>
            </a:r>
          </a:p>
          <a:p>
            <a:pPr marL="0" indent="0">
              <a:buNone/>
            </a:pPr>
            <a:r>
              <a:rPr lang="en-US" sz="1400" dirty="0"/>
              <a:t>  101.2.160.0/21 le 24,</a:t>
            </a:r>
          </a:p>
          <a:p>
            <a:pPr marL="0" indent="0">
              <a:buNone/>
            </a:pPr>
            <a:r>
              <a:rPr lang="en-US" sz="1400" dirty="0"/>
              <a:t>  103.5.232.0/22 le 24,</a:t>
            </a:r>
          </a:p>
          <a:p>
            <a:pPr marL="0" indent="0">
              <a:buNone/>
            </a:pPr>
            <a:r>
              <a:rPr lang="en-US" sz="1400" dirty="0"/>
              <a:t>  203.82.200.0/21 le 24,</a:t>
            </a:r>
          </a:p>
          <a:p>
            <a:pPr marL="0" indent="0">
              <a:buNone/>
            </a:pPr>
            <a:r>
              <a:rPr lang="en-US" sz="1400" dirty="0"/>
              <a:t>  163.47.84.0/22 le 24,</a:t>
            </a:r>
          </a:p>
          <a:p>
            <a:pPr marL="0" indent="0">
              <a:buNone/>
            </a:pPr>
            <a:r>
              <a:rPr lang="en-US" sz="1400" dirty="0"/>
              <a:t>  119.10.172.0/22 le 24</a:t>
            </a:r>
          </a:p>
          <a:p>
            <a:pPr marL="0" indent="0">
              <a:buNone/>
            </a:pPr>
            <a:r>
              <a:rPr lang="en-US" sz="1400" dirty="0"/>
              <a:t>end-set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488230" y="1197405"/>
            <a:ext cx="2137870" cy="3206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 smtClean="0"/>
              <a:t>configure </a:t>
            </a:r>
            <a:r>
              <a:rPr lang="fr-FR" sz="1400" dirty="0"/>
              <a:t>Terminal </a:t>
            </a:r>
          </a:p>
          <a:p>
            <a:pPr marL="0" indent="0">
              <a:buNone/>
            </a:pPr>
            <a:r>
              <a:rPr lang="fr-FR" sz="1400" dirty="0" err="1"/>
              <a:t>prefix</a:t>
            </a:r>
            <a:r>
              <a:rPr lang="fr-FR" sz="1400" dirty="0"/>
              <a:t>-set ZX-SEC-IPV6-PREFIX</a:t>
            </a:r>
          </a:p>
          <a:p>
            <a:pPr marL="0" indent="0">
              <a:buNone/>
            </a:pPr>
            <a:r>
              <a:rPr lang="fr-FR" sz="1400" dirty="0"/>
              <a:t>2401:1980::/32 le 48</a:t>
            </a:r>
          </a:p>
          <a:p>
            <a:pPr marL="0" indent="0">
              <a:buNone/>
            </a:pPr>
            <a:r>
              <a:rPr lang="fr-FR" sz="1400" dirty="0"/>
              <a:t>exit</a:t>
            </a:r>
          </a:p>
          <a:p>
            <a:pPr marL="0" indent="0">
              <a:buNone/>
            </a:pPr>
            <a:r>
              <a:rPr lang="fr-FR" sz="1400" dirty="0"/>
              <a:t>commit</a:t>
            </a:r>
          </a:p>
          <a:p>
            <a:pPr marL="0" indent="0">
              <a:buNone/>
            </a:pPr>
            <a:r>
              <a:rPr lang="fr-FR" sz="1400" dirty="0"/>
              <a:t>end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054616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Route-Policy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24" y="1044700"/>
            <a:ext cx="2290575" cy="39703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how to create route policy: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configure t</a:t>
            </a:r>
          </a:p>
          <a:p>
            <a:pPr marL="0" indent="0">
              <a:buNone/>
            </a:pPr>
            <a:r>
              <a:rPr lang="en-US" sz="1400" dirty="0"/>
              <a:t>route-policy CTG-COL-IN</a:t>
            </a:r>
          </a:p>
          <a:p>
            <a:pPr marL="0" indent="0">
              <a:buNone/>
            </a:pPr>
            <a:r>
              <a:rPr lang="en-US" sz="1400" dirty="0"/>
              <a:t>if destination in COL-SEC-IN then </a:t>
            </a:r>
          </a:p>
          <a:p>
            <a:pPr marL="0" indent="0">
              <a:buNone/>
            </a:pPr>
            <a:r>
              <a:rPr lang="en-US" sz="1400" dirty="0"/>
              <a:t>set local-preference 1000</a:t>
            </a:r>
          </a:p>
          <a:p>
            <a:pPr marL="0" indent="0">
              <a:buNone/>
            </a:pPr>
            <a:r>
              <a:rPr lang="en-US" sz="1400" dirty="0"/>
              <a:t>set community TO-ALL</a:t>
            </a:r>
          </a:p>
          <a:p>
            <a:pPr marL="0" indent="0">
              <a:buNone/>
            </a:pPr>
            <a:r>
              <a:rPr lang="en-US" sz="1400" dirty="0"/>
              <a:t>pass </a:t>
            </a:r>
          </a:p>
          <a:p>
            <a:pPr marL="0" indent="0">
              <a:buNone/>
            </a:pPr>
            <a:r>
              <a:rPr lang="en-US" sz="1400" dirty="0"/>
              <a:t>else      </a:t>
            </a:r>
          </a:p>
          <a:p>
            <a:pPr marL="0" indent="0">
              <a:buNone/>
            </a:pPr>
            <a:r>
              <a:rPr lang="en-US" sz="1400" dirty="0"/>
              <a:t>drop</a:t>
            </a:r>
          </a:p>
          <a:p>
            <a:pPr marL="0" indent="0">
              <a:buNone/>
            </a:pPr>
            <a:r>
              <a:rPr lang="en-US" sz="1400" dirty="0" err="1"/>
              <a:t>endif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end-policy</a:t>
            </a:r>
          </a:p>
          <a:p>
            <a:pPr marL="0" indent="0">
              <a:buNone/>
            </a:pPr>
            <a:r>
              <a:rPr lang="en-US" sz="1400" dirty="0"/>
              <a:t>!</a:t>
            </a:r>
          </a:p>
          <a:p>
            <a:pPr marL="0" indent="0">
              <a:buNone/>
            </a:pPr>
            <a:r>
              <a:rPr lang="en-US" sz="1400" dirty="0"/>
              <a:t>commit </a:t>
            </a:r>
          </a:p>
          <a:p>
            <a:pPr marL="0" indent="0">
              <a:buNone/>
            </a:pPr>
            <a:r>
              <a:rPr lang="en-US" sz="1400" dirty="0"/>
              <a:t>end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488230" y="1197405"/>
            <a:ext cx="2137870" cy="3206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configure terminal </a:t>
            </a:r>
          </a:p>
          <a:p>
            <a:pPr marL="0" indent="0">
              <a:buNone/>
            </a:pPr>
            <a:r>
              <a:rPr lang="en-US" sz="1400" dirty="0"/>
              <a:t>route-policy ZX-SEC-IPV6-PREFIX</a:t>
            </a:r>
          </a:p>
          <a:p>
            <a:pPr marL="0" indent="0">
              <a:buNone/>
            </a:pPr>
            <a:r>
              <a:rPr lang="en-US" sz="1400" dirty="0"/>
              <a:t>if destination in ZX-SEC-IPV6-PREFIX then</a:t>
            </a:r>
          </a:p>
          <a:p>
            <a:pPr marL="0" indent="0">
              <a:buNone/>
            </a:pPr>
            <a:r>
              <a:rPr lang="en-US" sz="1400" dirty="0"/>
              <a:t>set local-preference 1000</a:t>
            </a:r>
          </a:p>
          <a:p>
            <a:pPr marL="0" indent="0">
              <a:buNone/>
            </a:pPr>
            <a:r>
              <a:rPr lang="en-US" sz="1400" dirty="0"/>
              <a:t>set community TO-ALL</a:t>
            </a:r>
          </a:p>
          <a:p>
            <a:pPr marL="0" indent="0">
              <a:buNone/>
            </a:pPr>
            <a:r>
              <a:rPr lang="en-US" sz="1400" dirty="0"/>
              <a:t>else</a:t>
            </a:r>
          </a:p>
          <a:p>
            <a:pPr marL="0" indent="0">
              <a:buNone/>
            </a:pPr>
            <a:r>
              <a:rPr lang="en-US" sz="1400" dirty="0"/>
              <a:t>drop</a:t>
            </a:r>
          </a:p>
          <a:p>
            <a:pPr marL="0" indent="0">
              <a:buNone/>
            </a:pPr>
            <a:r>
              <a:rPr lang="en-US" sz="1400" dirty="0" err="1"/>
              <a:t>endif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end-policy</a:t>
            </a:r>
          </a:p>
          <a:p>
            <a:pPr marL="0" indent="0">
              <a:buNone/>
            </a:pPr>
            <a:r>
              <a:rPr lang="en-US" sz="1400" dirty="0"/>
              <a:t>!</a:t>
            </a:r>
          </a:p>
          <a:p>
            <a:pPr marL="0" indent="0">
              <a:buNone/>
            </a:pPr>
            <a:r>
              <a:rPr lang="en-US" sz="1400" dirty="0"/>
              <a:t>commit</a:t>
            </a:r>
          </a:p>
          <a:p>
            <a:pPr marL="0" indent="0">
              <a:buNone/>
            </a:pPr>
            <a:r>
              <a:rPr lang="en-US" sz="1400" dirty="0"/>
              <a:t>end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612575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1981</Words>
  <Application>Microsoft Office PowerPoint</Application>
  <PresentationFormat>On-screen Show (16:9)</PresentationFormat>
  <Paragraphs>459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Office Theme</vt:lpstr>
      <vt:lpstr>IIG Operational Activity hands On-1</vt:lpstr>
      <vt:lpstr>Topic</vt:lpstr>
      <vt:lpstr>Operational issues</vt:lpstr>
      <vt:lpstr>Power Check</vt:lpstr>
      <vt:lpstr>Prefix Permit</vt:lpstr>
      <vt:lpstr>Interface Configuration</vt:lpstr>
      <vt:lpstr>E-BGP configuration IPv4 &amp; IPv6</vt:lpstr>
      <vt:lpstr>Prefix Permit</vt:lpstr>
      <vt:lpstr>Route-Policy</vt:lpstr>
      <vt:lpstr>Prefix recv</vt:lpstr>
      <vt:lpstr>Prefix adv.</vt:lpstr>
      <vt:lpstr>BW Policy</vt:lpstr>
      <vt:lpstr>MRTG</vt:lpstr>
      <vt:lpstr>Client end Nagois</vt:lpstr>
      <vt:lpstr>VC/CC Allow</vt:lpstr>
      <vt:lpstr>High latency/slow browsing</vt:lpstr>
      <vt:lpstr>Packet loss,download/upload problem</vt:lpstr>
      <vt:lpstr>Youtube BW problem</vt:lpstr>
      <vt:lpstr>Destination IP/Website unreachable</vt:lpstr>
      <vt:lpstr>BTRC URL Block</vt:lpstr>
      <vt:lpstr>BTRC URL Block</vt:lpstr>
      <vt:lpstr>IP blacklisted</vt:lpstr>
      <vt:lpstr>BGP shutdown/no shutdown</vt:lpstr>
      <vt:lpstr>BW Fall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2017-07-12T15:33:23Z</dcterms:created>
  <dcterms:modified xsi:type="dcterms:W3CDTF">2020-02-18T07:11:12Z</dcterms:modified>
</cp:coreProperties>
</file>