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93" r:id="rId4"/>
    <p:sldId id="306" r:id="rId5"/>
    <p:sldId id="296" r:id="rId6"/>
    <p:sldId id="297" r:id="rId7"/>
    <p:sldId id="298" r:id="rId8"/>
    <p:sldId id="277" r:id="rId9"/>
    <p:sldId id="295" r:id="rId10"/>
    <p:sldId id="302" r:id="rId11"/>
    <p:sldId id="282" r:id="rId12"/>
    <p:sldId id="301" r:id="rId13"/>
    <p:sldId id="299" r:id="rId14"/>
    <p:sldId id="300" r:id="rId15"/>
    <p:sldId id="303" r:id="rId16"/>
    <p:sldId id="30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C3ADA-1D76-43B1-80EE-133AA947CF7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356253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C3ADA-1D76-43B1-80EE-133AA947CF7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109556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C3ADA-1D76-43B1-80EE-133AA947CF7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240983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C3ADA-1D76-43B1-80EE-133AA947CF7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375152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3ADA-1D76-43B1-80EE-133AA947CF7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6293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C3ADA-1D76-43B1-80EE-133AA947CF7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13380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C3ADA-1D76-43B1-80EE-133AA947CF7F}"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373051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C3ADA-1D76-43B1-80EE-133AA947CF7F}"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425700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DA-1D76-43B1-80EE-133AA947CF7F}"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92240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C3ADA-1D76-43B1-80EE-133AA947CF7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364733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C3ADA-1D76-43B1-80EE-133AA947CF7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30355-A705-420C-B738-A48FA7931D29}" type="slidenum">
              <a:rPr lang="en-US" smtClean="0"/>
              <a:t>‹#›</a:t>
            </a:fld>
            <a:endParaRPr lang="en-US"/>
          </a:p>
        </p:txBody>
      </p:sp>
    </p:spTree>
    <p:extLst>
      <p:ext uri="{BB962C8B-B14F-4D97-AF65-F5344CB8AC3E}">
        <p14:creationId xmlns:p14="http://schemas.microsoft.com/office/powerpoint/2010/main" val="181320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DA-1D76-43B1-80EE-133AA947CF7F}"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0355-A705-420C-B738-A48FA7931D29}" type="slidenum">
              <a:rPr lang="en-US" smtClean="0"/>
              <a:t>‹#›</a:t>
            </a:fld>
            <a:endParaRPr lang="en-US"/>
          </a:p>
        </p:txBody>
      </p:sp>
    </p:spTree>
    <p:extLst>
      <p:ext uri="{BB962C8B-B14F-4D97-AF65-F5344CB8AC3E}">
        <p14:creationId xmlns:p14="http://schemas.microsoft.com/office/powerpoint/2010/main" val="929401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2.png"/><Relationship Id="rId21" Type="http://schemas.openxmlformats.org/officeDocument/2006/relationships/image" Target="../media/image29.png"/><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7.png"/><Relationship Id="rId15" Type="http://schemas.openxmlformats.org/officeDocument/2006/relationships/image" Target="../media/image23.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mn-lt"/>
              </a:rPr>
              <a:t>Gateway Operations Introduction</a:t>
            </a:r>
            <a:endParaRPr lang="en-US" b="1" dirty="0">
              <a:latin typeface="+mn-lt"/>
            </a:endParaRPr>
          </a:p>
        </p:txBody>
      </p:sp>
      <p:sp>
        <p:nvSpPr>
          <p:cNvPr id="3" name="Subtitle 2"/>
          <p:cNvSpPr>
            <a:spLocks noGrp="1"/>
          </p:cNvSpPr>
          <p:nvPr>
            <p:ph type="subTitle" idx="1"/>
          </p:nvPr>
        </p:nvSpPr>
        <p:spPr/>
        <p:txBody>
          <a:bodyPr/>
          <a:lstStyle/>
          <a:p>
            <a:pPr algn="r"/>
            <a:r>
              <a:rPr lang="en-US" dirty="0" smtClean="0"/>
              <a:t>A.A.M. Hashibur Rahman</a:t>
            </a:r>
          </a:p>
          <a:p>
            <a:pPr algn="r"/>
            <a:r>
              <a:rPr lang="en-US" dirty="0" smtClean="0"/>
              <a:t>Date: 01-11-2017</a:t>
            </a:r>
            <a:endParaRPr lang="en-US" dirty="0"/>
          </a:p>
        </p:txBody>
      </p:sp>
    </p:spTree>
    <p:extLst>
      <p:ext uri="{BB962C8B-B14F-4D97-AF65-F5344CB8AC3E}">
        <p14:creationId xmlns:p14="http://schemas.microsoft.com/office/powerpoint/2010/main" val="58289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IIG Service Detail</a:t>
            </a:r>
            <a:endParaRPr lang="en-US" sz="3200" b="1" dirty="0">
              <a:latin typeface="+mn-lt"/>
            </a:endParaRPr>
          </a:p>
        </p:txBody>
      </p:sp>
      <p:cxnSp>
        <p:nvCxnSpPr>
          <p:cNvPr id="4" name="Straight Connector 3"/>
          <p:cNvCxnSpPr/>
          <p:nvPr/>
        </p:nvCxnSpPr>
        <p:spPr>
          <a:xfrm flipV="1">
            <a:off x="1687546" y="4207905"/>
            <a:ext cx="640252" cy="4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24" y="3425585"/>
            <a:ext cx="1238646" cy="1127168"/>
          </a:xfrm>
          <a:prstGeom prst="rect">
            <a:avLst/>
          </a:prstGeom>
        </p:spPr>
      </p:pic>
      <p:sp>
        <p:nvSpPr>
          <p:cNvPr id="6" name="TextBox 5"/>
          <p:cNvSpPr txBox="1"/>
          <p:nvPr/>
        </p:nvSpPr>
        <p:spPr>
          <a:xfrm>
            <a:off x="451252" y="2985176"/>
            <a:ext cx="1568635" cy="338554"/>
          </a:xfrm>
          <a:prstGeom prst="rect">
            <a:avLst/>
          </a:prstGeom>
          <a:noFill/>
        </p:spPr>
        <p:txBody>
          <a:bodyPr wrap="none" rtlCol="0">
            <a:spAutoFit/>
          </a:bodyPr>
          <a:lstStyle/>
          <a:p>
            <a:r>
              <a:rPr lang="en-US" sz="1600" b="1" dirty="0" smtClean="0"/>
              <a:t>Need internet!!!</a:t>
            </a:r>
            <a:endParaRPr lang="en-US" sz="1600" b="1" dirty="0"/>
          </a:p>
        </p:txBody>
      </p:sp>
      <p:grpSp>
        <p:nvGrpSpPr>
          <p:cNvPr id="7" name="Group 6"/>
          <p:cNvGrpSpPr/>
          <p:nvPr/>
        </p:nvGrpSpPr>
        <p:grpSpPr>
          <a:xfrm>
            <a:off x="2327798" y="2943159"/>
            <a:ext cx="2013045" cy="2013045"/>
            <a:chOff x="2327798" y="2943159"/>
            <a:chExt cx="2013045" cy="201304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9" name="TextBox 8"/>
            <p:cNvSpPr txBox="1"/>
            <p:nvPr/>
          </p:nvSpPr>
          <p:spPr>
            <a:xfrm>
              <a:off x="2377571" y="3786469"/>
              <a:ext cx="1953483" cy="584775"/>
            </a:xfrm>
            <a:prstGeom prst="rect">
              <a:avLst/>
            </a:prstGeom>
            <a:noFill/>
          </p:spPr>
          <p:txBody>
            <a:bodyPr wrap="none" rtlCol="0">
              <a:spAutoFit/>
            </a:bodyPr>
            <a:lstStyle/>
            <a:p>
              <a:pPr algn="ctr"/>
              <a:r>
                <a:rPr lang="en-US" sz="1600" b="1" dirty="0" smtClean="0"/>
                <a:t>ISP/mobile operator </a:t>
              </a:r>
            </a:p>
            <a:p>
              <a:pPr algn="ctr"/>
              <a:r>
                <a:rPr lang="en-US" sz="1600" b="1" dirty="0" smtClean="0"/>
                <a:t>Network</a:t>
              </a:r>
              <a:endParaRPr lang="en-US" sz="1600" b="1" dirty="0"/>
            </a:p>
          </p:txBody>
        </p:sp>
      </p:grpSp>
      <p:cxnSp>
        <p:nvCxnSpPr>
          <p:cNvPr id="13" name="Straight Connector 12"/>
          <p:cNvCxnSpPr/>
          <p:nvPr/>
        </p:nvCxnSpPr>
        <p:spPr>
          <a:xfrm>
            <a:off x="4327195" y="4207904"/>
            <a:ext cx="7361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49658" y="4905472"/>
            <a:ext cx="2342180" cy="338554"/>
          </a:xfrm>
          <a:prstGeom prst="rect">
            <a:avLst/>
          </a:prstGeom>
          <a:noFill/>
        </p:spPr>
        <p:txBody>
          <a:bodyPr wrap="none" rtlCol="0">
            <a:spAutoFit/>
          </a:bodyPr>
          <a:lstStyle/>
          <a:p>
            <a:r>
              <a:rPr lang="en-US" sz="1600" b="1" dirty="0" smtClean="0">
                <a:solidFill>
                  <a:srgbClr val="FF0000"/>
                </a:solidFill>
              </a:rPr>
              <a:t>Where can I get internet?</a:t>
            </a:r>
            <a:endParaRPr lang="en-US" sz="1600" b="1" dirty="0">
              <a:solidFill>
                <a:srgbClr val="FF0000"/>
              </a:solidFill>
            </a:endParaRPr>
          </a:p>
        </p:txBody>
      </p:sp>
      <p:sp>
        <p:nvSpPr>
          <p:cNvPr id="15" name="TextBox 14"/>
          <p:cNvSpPr txBox="1"/>
          <p:nvPr/>
        </p:nvSpPr>
        <p:spPr>
          <a:xfrm>
            <a:off x="4437839" y="5213249"/>
            <a:ext cx="2437142" cy="584775"/>
          </a:xfrm>
          <a:prstGeom prst="rect">
            <a:avLst/>
          </a:prstGeom>
          <a:noFill/>
        </p:spPr>
        <p:txBody>
          <a:bodyPr wrap="none" rtlCol="0">
            <a:spAutoFit/>
          </a:bodyPr>
          <a:lstStyle/>
          <a:p>
            <a:pPr algn="ctr"/>
            <a:r>
              <a:rPr lang="en-US" sz="1600" b="1" dirty="0" smtClean="0">
                <a:solidFill>
                  <a:srgbClr val="00B050"/>
                </a:solidFill>
              </a:rPr>
              <a:t>I can serve the bandwidth </a:t>
            </a:r>
          </a:p>
          <a:p>
            <a:pPr algn="ctr"/>
            <a:r>
              <a:rPr lang="en-US" sz="1600" b="1" dirty="0" smtClean="0">
                <a:solidFill>
                  <a:srgbClr val="00B050"/>
                </a:solidFill>
              </a:rPr>
              <a:t>using both ITC &amp; BSCCL</a:t>
            </a:r>
            <a:endParaRPr lang="en-US" sz="1600" b="1" dirty="0">
              <a:solidFill>
                <a:srgbClr val="00B050"/>
              </a:solidFill>
            </a:endParaRPr>
          </a:p>
        </p:txBody>
      </p:sp>
      <p:grpSp>
        <p:nvGrpSpPr>
          <p:cNvPr id="24" name="Group 23"/>
          <p:cNvGrpSpPr/>
          <p:nvPr/>
        </p:nvGrpSpPr>
        <p:grpSpPr>
          <a:xfrm>
            <a:off x="7836043" y="3792785"/>
            <a:ext cx="1014427" cy="1411266"/>
            <a:chOff x="7599485" y="3724545"/>
            <a:chExt cx="1014427" cy="1411266"/>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26" name="TextBox 25"/>
            <p:cNvSpPr txBox="1"/>
            <p:nvPr/>
          </p:nvSpPr>
          <p:spPr>
            <a:xfrm>
              <a:off x="7599485" y="4551036"/>
              <a:ext cx="1014427" cy="584775"/>
            </a:xfrm>
            <a:prstGeom prst="rect">
              <a:avLst/>
            </a:prstGeom>
            <a:noFill/>
          </p:spPr>
          <p:txBody>
            <a:bodyPr wrap="square" rtlCol="0">
              <a:spAutoFit/>
            </a:bodyPr>
            <a:lstStyle/>
            <a:p>
              <a:pPr algn="ctr"/>
              <a:r>
                <a:rPr lang="en-US" sz="1600" b="1" dirty="0" smtClean="0"/>
                <a:t>ITC Network</a:t>
              </a:r>
              <a:endParaRPr lang="en-US" sz="1600" b="1" dirty="0"/>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315" y="2312879"/>
            <a:ext cx="899856" cy="967135"/>
          </a:xfrm>
          <a:prstGeom prst="rect">
            <a:avLst/>
          </a:prstGeom>
        </p:spPr>
      </p:pic>
      <p:grpSp>
        <p:nvGrpSpPr>
          <p:cNvPr id="38" name="Group 37"/>
          <p:cNvGrpSpPr/>
          <p:nvPr/>
        </p:nvGrpSpPr>
        <p:grpSpPr>
          <a:xfrm>
            <a:off x="7836843" y="2112908"/>
            <a:ext cx="1014427" cy="1411266"/>
            <a:chOff x="7599485" y="3724545"/>
            <a:chExt cx="1014427" cy="1411266"/>
          </a:xfrm>
        </p:grpSpPr>
        <p:pic>
          <p:nvPicPr>
            <p:cNvPr id="39" name="Picture 38"/>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40" name="TextBox 39"/>
            <p:cNvSpPr txBox="1"/>
            <p:nvPr/>
          </p:nvSpPr>
          <p:spPr>
            <a:xfrm>
              <a:off x="7599485" y="4551036"/>
              <a:ext cx="1014427" cy="584775"/>
            </a:xfrm>
            <a:prstGeom prst="rect">
              <a:avLst/>
            </a:prstGeom>
            <a:noFill/>
          </p:spPr>
          <p:txBody>
            <a:bodyPr wrap="square" rtlCol="0">
              <a:spAutoFit/>
            </a:bodyPr>
            <a:lstStyle/>
            <a:p>
              <a:pPr algn="ctr"/>
              <a:r>
                <a:rPr lang="en-US" sz="1600" b="1" dirty="0" smtClean="0"/>
                <a:t>BSCCL</a:t>
              </a:r>
            </a:p>
            <a:p>
              <a:pPr algn="ctr"/>
              <a:r>
                <a:rPr lang="en-US" sz="1600" b="1" dirty="0" smtClean="0"/>
                <a:t>Network</a:t>
              </a:r>
              <a:endParaRPr lang="en-US" sz="1600" b="1" dirty="0"/>
            </a:p>
          </p:txBody>
        </p:sp>
      </p:grpSp>
      <p:cxnSp>
        <p:nvCxnSpPr>
          <p:cNvPr id="42" name="Elbow Connector 41"/>
          <p:cNvCxnSpPr>
            <a:stCxn id="11" idx="0"/>
            <a:endCxn id="39" idx="1"/>
          </p:cNvCxnSpPr>
          <p:nvPr/>
        </p:nvCxnSpPr>
        <p:spPr>
          <a:xfrm rot="5400000" flipH="1" flipV="1">
            <a:off x="6062348" y="2003981"/>
            <a:ext cx="1348861" cy="2394925"/>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3"/>
            <a:endCxn id="28" idx="0"/>
          </p:cNvCxnSpPr>
          <p:nvPr/>
        </p:nvCxnSpPr>
        <p:spPr>
          <a:xfrm>
            <a:off x="8762449" y="2527012"/>
            <a:ext cx="2215046" cy="79076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946591" y="4198385"/>
            <a:ext cx="19708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761649" y="4195180"/>
            <a:ext cx="1473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0091381" y="3317780"/>
            <a:ext cx="1772228" cy="2481022"/>
            <a:chOff x="10091381" y="3269654"/>
            <a:chExt cx="1772228" cy="2481022"/>
          </a:xfrm>
        </p:grpSpPr>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381" y="3269654"/>
              <a:ext cx="1772228" cy="1772228"/>
            </a:xfrm>
            <a:prstGeom prst="rect">
              <a:avLst/>
            </a:prstGeom>
          </p:spPr>
        </p:pic>
        <p:sp>
          <p:nvSpPr>
            <p:cNvPr id="29" name="TextBox 28"/>
            <p:cNvSpPr txBox="1"/>
            <p:nvPr/>
          </p:nvSpPr>
          <p:spPr>
            <a:xfrm>
              <a:off x="10439596" y="4919679"/>
              <a:ext cx="1157686" cy="830997"/>
            </a:xfrm>
            <a:prstGeom prst="rect">
              <a:avLst/>
            </a:prstGeom>
            <a:noFill/>
          </p:spPr>
          <p:txBody>
            <a:bodyPr wrap="square" rtlCol="0">
              <a:spAutoFit/>
            </a:bodyPr>
            <a:lstStyle/>
            <a:p>
              <a:pPr algn="ctr"/>
              <a:r>
                <a:rPr lang="en-US" sz="1600" b="1" dirty="0" smtClean="0"/>
                <a:t>Anywhere in the WORLD!!!</a:t>
              </a:r>
              <a:endParaRPr lang="en-US" sz="1600" b="1" dirty="0"/>
            </a:p>
          </p:txBody>
        </p:sp>
      </p:grpSp>
      <p:grpSp>
        <p:nvGrpSpPr>
          <p:cNvPr id="10" name="Group 9"/>
          <p:cNvGrpSpPr/>
          <p:nvPr/>
        </p:nvGrpSpPr>
        <p:grpSpPr>
          <a:xfrm>
            <a:off x="4923494" y="3875873"/>
            <a:ext cx="1231644" cy="1049553"/>
            <a:chOff x="4923494" y="3875873"/>
            <a:chExt cx="1231644" cy="1049553"/>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3494" y="3875873"/>
              <a:ext cx="1231644" cy="819043"/>
            </a:xfrm>
            <a:prstGeom prst="rect">
              <a:avLst/>
            </a:prstGeom>
          </p:spPr>
        </p:pic>
        <p:sp>
          <p:nvSpPr>
            <p:cNvPr id="12" name="TextBox 11"/>
            <p:cNvSpPr txBox="1"/>
            <p:nvPr/>
          </p:nvSpPr>
          <p:spPr>
            <a:xfrm>
              <a:off x="5360515" y="4586872"/>
              <a:ext cx="571709" cy="338554"/>
            </a:xfrm>
            <a:prstGeom prst="rect">
              <a:avLst/>
            </a:prstGeom>
            <a:noFill/>
          </p:spPr>
          <p:txBody>
            <a:bodyPr wrap="square" rtlCol="0">
              <a:spAutoFit/>
            </a:bodyPr>
            <a:lstStyle/>
            <a:p>
              <a:r>
                <a:rPr lang="en-US" sz="1600" b="1" dirty="0" smtClean="0"/>
                <a:t>IIG</a:t>
              </a:r>
              <a:endParaRPr lang="en-US" sz="1600" b="1" dirty="0"/>
            </a:p>
          </p:txBody>
        </p:sp>
      </p:grpSp>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141" y="5145198"/>
            <a:ext cx="1190803" cy="673994"/>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749" y="5690783"/>
            <a:ext cx="906379" cy="906379"/>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605" y="4699184"/>
            <a:ext cx="1723932" cy="581827"/>
          </a:xfrm>
          <a:prstGeom prst="rect">
            <a:avLst/>
          </a:prstGeom>
        </p:spPr>
      </p:pic>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5647" y="5165647"/>
            <a:ext cx="700088" cy="700088"/>
          </a:xfrm>
          <a:prstGeom prst="rect">
            <a:avLst/>
          </a:prstGeom>
        </p:spPr>
      </p:pic>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87496" y="3651473"/>
            <a:ext cx="987478" cy="987478"/>
          </a:xfrm>
          <a:prstGeom prst="rect">
            <a:avLst/>
          </a:prstGeom>
        </p:spPr>
      </p:pic>
      <p:pic>
        <p:nvPicPr>
          <p:cNvPr id="65" name="Pictur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13871" y="3660365"/>
            <a:ext cx="987478" cy="987478"/>
          </a:xfrm>
          <a:prstGeom prst="rect">
            <a:avLst/>
          </a:prstGeom>
        </p:spPr>
      </p:pic>
      <p:pic>
        <p:nvPicPr>
          <p:cNvPr id="66" name="Picture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6535" y="5727025"/>
            <a:ext cx="1421036" cy="799333"/>
          </a:xfrm>
          <a:prstGeom prst="rect">
            <a:avLst/>
          </a:prstGeom>
        </p:spPr>
      </p:pic>
      <p:pic>
        <p:nvPicPr>
          <p:cNvPr id="67" name="Picture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411" y="2401329"/>
            <a:ext cx="622110" cy="622110"/>
          </a:xfrm>
          <a:prstGeom prst="rect">
            <a:avLst/>
          </a:prstGeom>
        </p:spPr>
      </p:pic>
      <p:pic>
        <p:nvPicPr>
          <p:cNvPr id="68" name="Picture 6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43542" y="1652341"/>
            <a:ext cx="1646915" cy="484387"/>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1555" y="1924019"/>
            <a:ext cx="1224456" cy="367949"/>
          </a:xfrm>
          <a:prstGeom prst="rect">
            <a:avLst/>
          </a:prstGeom>
        </p:spPr>
      </p:pic>
      <p:pic>
        <p:nvPicPr>
          <p:cNvPr id="70" name="Picture 6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25691" y="2886034"/>
            <a:ext cx="1683988" cy="359532"/>
          </a:xfrm>
          <a:prstGeom prst="rect">
            <a:avLst/>
          </a:prstGeom>
        </p:spPr>
      </p:pic>
      <p:pic>
        <p:nvPicPr>
          <p:cNvPr id="71" name="Picture 7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10971" y="3342989"/>
            <a:ext cx="502993" cy="530476"/>
          </a:xfrm>
          <a:prstGeom prst="rect">
            <a:avLst/>
          </a:prstGeom>
        </p:spPr>
      </p:pic>
      <p:pic>
        <p:nvPicPr>
          <p:cNvPr id="72" name="Picture 7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47309" y="4739946"/>
            <a:ext cx="1356737" cy="257780"/>
          </a:xfrm>
          <a:prstGeom prst="rect">
            <a:avLst/>
          </a:prstGeom>
        </p:spPr>
      </p:pic>
      <p:pic>
        <p:nvPicPr>
          <p:cNvPr id="73" name="Picture 7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73024" y="2492207"/>
            <a:ext cx="987952" cy="268229"/>
          </a:xfrm>
          <a:prstGeom prst="rect">
            <a:avLst/>
          </a:prstGeom>
        </p:spPr>
      </p:pic>
      <p:pic>
        <p:nvPicPr>
          <p:cNvPr id="74" name="Picture 7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56534" y="2659645"/>
            <a:ext cx="477003" cy="476675"/>
          </a:xfrm>
          <a:prstGeom prst="rect">
            <a:avLst/>
          </a:prstGeom>
        </p:spPr>
      </p:pic>
      <p:grpSp>
        <p:nvGrpSpPr>
          <p:cNvPr id="77" name="Group 76"/>
          <p:cNvGrpSpPr/>
          <p:nvPr/>
        </p:nvGrpSpPr>
        <p:grpSpPr>
          <a:xfrm>
            <a:off x="8124957" y="1455492"/>
            <a:ext cx="3783695" cy="1992825"/>
            <a:chOff x="8124957" y="1455492"/>
            <a:chExt cx="3783695" cy="1992825"/>
          </a:xfrm>
        </p:grpSpPr>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24957" y="1455492"/>
              <a:ext cx="3783695" cy="1992825"/>
            </a:xfrm>
            <a:prstGeom prst="rect">
              <a:avLst/>
            </a:prstGeom>
          </p:spPr>
        </p:pic>
        <p:sp>
          <p:nvSpPr>
            <p:cNvPr id="76" name="TextBox 75"/>
            <p:cNvSpPr txBox="1"/>
            <p:nvPr/>
          </p:nvSpPr>
          <p:spPr>
            <a:xfrm>
              <a:off x="10016804" y="2393150"/>
              <a:ext cx="923651" cy="338554"/>
            </a:xfrm>
            <a:prstGeom prst="rect">
              <a:avLst/>
            </a:prstGeom>
            <a:noFill/>
          </p:spPr>
          <p:txBody>
            <a:bodyPr wrap="none" rtlCol="0">
              <a:spAutoFit/>
            </a:bodyPr>
            <a:lstStyle/>
            <a:p>
              <a:r>
                <a:rPr lang="en-US" sz="1600" dirty="0" smtClean="0">
                  <a:solidFill>
                    <a:schemeClr val="bg1"/>
                  </a:solidFill>
                </a:rPr>
                <a:t>SMW4/5</a:t>
              </a:r>
              <a:endParaRPr lang="en-US" sz="1600" dirty="0">
                <a:solidFill>
                  <a:schemeClr val="bg1"/>
                </a:solidFill>
              </a:endParaRPr>
            </a:p>
          </p:txBody>
        </p:sp>
      </p:grpSp>
    </p:spTree>
    <p:extLst>
      <p:ext uri="{BB962C8B-B14F-4D97-AF65-F5344CB8AC3E}">
        <p14:creationId xmlns:p14="http://schemas.microsoft.com/office/powerpoint/2010/main" val="34573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childTnLst>
                          </p:cTn>
                        </p:par>
                        <p:par>
                          <p:cTn id="20" fill="hold">
                            <p:stCondLst>
                              <p:cond delay="65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500"/>
                                        <p:tgtEl>
                                          <p:spTgt spid="13"/>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par>
                          <p:cTn id="32" fill="hold">
                            <p:stCondLst>
                              <p:cond delay="11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childTnLst>
                          </p:cTn>
                        </p:par>
                        <p:par>
                          <p:cTn id="36" fill="hold">
                            <p:stCondLst>
                              <p:cond delay="13500"/>
                            </p:stCondLst>
                            <p:childTnLst>
                              <p:par>
                                <p:cTn id="37" presetID="22" presetClass="entr" presetSubtype="8"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1500"/>
                                        <p:tgtEl>
                                          <p:spTgt spid="56"/>
                                        </p:tgtEl>
                                      </p:cBhvr>
                                    </p:animEffect>
                                  </p:childTnLst>
                                </p:cTn>
                              </p:par>
                              <p:par>
                                <p:cTn id="40" presetID="22" presetClass="entr" presetSubtype="8"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1500"/>
                                        <p:tgtEl>
                                          <p:spTgt spid="42"/>
                                        </p:tgtEl>
                                      </p:cBhvr>
                                    </p:animEffect>
                                  </p:childTnLst>
                                </p:cTn>
                              </p:par>
                            </p:childTnLst>
                          </p:cTn>
                        </p:par>
                        <p:par>
                          <p:cTn id="43" fill="hold">
                            <p:stCondLst>
                              <p:cond delay="15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500"/>
                                        <p:tgtEl>
                                          <p:spTgt spid="38"/>
                                        </p:tgtEl>
                                      </p:cBhvr>
                                    </p:animEffect>
                                  </p:childTnLst>
                                </p:cTn>
                              </p:par>
                            </p:childTnLst>
                          </p:cTn>
                        </p:par>
                        <p:par>
                          <p:cTn id="50" fill="hold">
                            <p:stCondLst>
                              <p:cond delay="16500"/>
                            </p:stCondLst>
                            <p:childTnLst>
                              <p:par>
                                <p:cTn id="51" presetID="22" presetClass="entr" presetSubtype="8"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left)">
                                      <p:cBhvr>
                                        <p:cTn id="53" dur="1500"/>
                                        <p:tgtEl>
                                          <p:spTgt spid="59"/>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1500"/>
                                        <p:tgtEl>
                                          <p:spTgt spid="46"/>
                                        </p:tgtEl>
                                      </p:cBhvr>
                                    </p:animEffect>
                                  </p:childTnLst>
                                </p:cTn>
                              </p:par>
                              <p:par>
                                <p:cTn id="57" presetID="10"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1500"/>
                                        <p:tgtEl>
                                          <p:spTgt spid="77"/>
                                        </p:tgtEl>
                                      </p:cBhvr>
                                    </p:animEffect>
                                  </p:childTnLst>
                                </p:cTn>
                              </p:par>
                            </p:childTnLst>
                          </p:cTn>
                        </p:par>
                        <p:par>
                          <p:cTn id="60" fill="hold">
                            <p:stCondLst>
                              <p:cond delay="18000"/>
                            </p:stCondLst>
                            <p:childTnLst>
                              <p:par>
                                <p:cTn id="61" presetID="10"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500"/>
                                        <p:tgtEl>
                                          <p:spTgt spid="27"/>
                                        </p:tgtEl>
                                      </p:cBhvr>
                                    </p:animEffect>
                                  </p:childTnLst>
                                </p:cTn>
                              </p:par>
                            </p:childTnLst>
                          </p:cTn>
                        </p:par>
                        <p:par>
                          <p:cTn id="64" fill="hold">
                            <p:stCondLst>
                              <p:cond delay="19500"/>
                            </p:stCondLst>
                            <p:childTnLst>
                              <p:par>
                                <p:cTn id="65" presetID="10" presetClass="exit" presetSubtype="0" fill="hold" grpId="1" nodeType="afterEffect">
                                  <p:stCondLst>
                                    <p:cond delay="0"/>
                                  </p:stCondLst>
                                  <p:childTnLst>
                                    <p:animEffect transition="out" filter="fade">
                                      <p:cBhvr>
                                        <p:cTn id="66" dur="1500"/>
                                        <p:tgtEl>
                                          <p:spTgt spid="14"/>
                                        </p:tgtEl>
                                      </p:cBhvr>
                                    </p:animEffect>
                                    <p:set>
                                      <p:cBhvr>
                                        <p:cTn id="67" dur="1" fill="hold">
                                          <p:stCondLst>
                                            <p:cond delay="1499"/>
                                          </p:stCondLst>
                                        </p:cTn>
                                        <p:tgtEl>
                                          <p:spTgt spid="1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500"/>
                                        <p:tgtEl>
                                          <p:spTgt spid="15"/>
                                        </p:tgtEl>
                                      </p:cBhvr>
                                    </p:animEffect>
                                    <p:set>
                                      <p:cBhvr>
                                        <p:cTn id="70" dur="1" fill="hold">
                                          <p:stCondLst>
                                            <p:cond delay="1499"/>
                                          </p:stCondLst>
                                        </p:cTn>
                                        <p:tgtEl>
                                          <p:spTgt spid="15"/>
                                        </p:tgtEl>
                                        <p:attrNameLst>
                                          <p:attrName>style.visibility</p:attrName>
                                        </p:attrNameLst>
                                      </p:cBhvr>
                                      <p:to>
                                        <p:strVal val="hidden"/>
                                      </p:to>
                                    </p:set>
                                  </p:childTnLst>
                                </p:cTn>
                              </p:par>
                            </p:childTnLst>
                          </p:cTn>
                        </p:par>
                        <p:par>
                          <p:cTn id="71" fill="hold">
                            <p:stCondLst>
                              <p:cond delay="21000"/>
                            </p:stCondLst>
                            <p:childTnLst>
                              <p:par>
                                <p:cTn id="72" presetID="10" presetClass="entr" presetSubtype="0" fill="hold"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1500"/>
                                        <p:tgtEl>
                                          <p:spTgt spid="64"/>
                                        </p:tgtEl>
                                      </p:cBhvr>
                                    </p:animEffect>
                                  </p:childTnLst>
                                </p:cTn>
                              </p:par>
                              <p:par>
                                <p:cTn id="75" presetID="10"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1500"/>
                                        <p:tgtEl>
                                          <p:spTgt spid="65"/>
                                        </p:tgtEl>
                                      </p:cBhvr>
                                    </p:animEffect>
                                  </p:childTnLst>
                                </p:cTn>
                              </p:par>
                            </p:childTnLst>
                          </p:cTn>
                        </p:par>
                        <p:par>
                          <p:cTn id="78" fill="hold">
                            <p:stCondLst>
                              <p:cond delay="22500"/>
                            </p:stCondLst>
                            <p:childTnLst>
                              <p:par>
                                <p:cTn id="79" presetID="42" presetClass="path" presetSubtype="0" accel="50000" decel="50000" fill="hold" nodeType="afterEffect">
                                  <p:stCondLst>
                                    <p:cond delay="0"/>
                                  </p:stCondLst>
                                  <p:childTnLst>
                                    <p:animMotion origin="layout" path="M -1.04167E-6 1.85185E-6 L -0.81328 0.01111 " pathEditMode="relative" rAng="0" ptsTypes="AA">
                                      <p:cBhvr>
                                        <p:cTn id="80" dur="4000" fill="hold"/>
                                        <p:tgtEl>
                                          <p:spTgt spid="64"/>
                                        </p:tgtEl>
                                        <p:attrNameLst>
                                          <p:attrName>ppt_x</p:attrName>
                                          <p:attrName>ppt_y</p:attrName>
                                        </p:attrNameLst>
                                      </p:cBhvr>
                                      <p:rCtr x="-40664" y="556"/>
                                    </p:animMotion>
                                  </p:childTnLst>
                                </p:cTn>
                              </p:par>
                              <p:par>
                                <p:cTn id="81" presetID="0" presetClass="path" presetSubtype="0" accel="50000" decel="50000" fill="hold" nodeType="withEffect">
                                  <p:stCondLst>
                                    <p:cond delay="0"/>
                                  </p:stCondLst>
                                  <p:childTnLst>
                                    <p:animMotion origin="layout" path="M -4.58333E-6 2.96296E-6 L -4.58333E-6 -0.23496 L -0.44544 -0.23681 L -0.44322 0.00602 L -0.81028 0.01597 " pathEditMode="relative" rAng="0" ptsTypes="AAAAA">
                                      <p:cBhvr>
                                        <p:cTn id="82" dur="4000" fill="hold"/>
                                        <p:tgtEl>
                                          <p:spTgt spid="65"/>
                                        </p:tgtEl>
                                        <p:attrNameLst>
                                          <p:attrName>ppt_x</p:attrName>
                                          <p:attrName>ppt_y</p:attrName>
                                        </p:attrNameLst>
                                      </p:cBhvr>
                                      <p:rCtr x="-40521" y="-11042"/>
                                    </p:animMotion>
                                  </p:childTnLst>
                                </p:cTn>
                              </p:par>
                            </p:childTnLst>
                          </p:cTn>
                        </p:par>
                        <p:par>
                          <p:cTn id="83" fill="hold">
                            <p:stCondLst>
                              <p:cond delay="26500"/>
                            </p:stCondLst>
                            <p:childTnLst>
                              <p:par>
                                <p:cTn id="84" presetID="10" presetClass="exit" presetSubtype="0" fill="hold" nodeType="afterEffect">
                                  <p:stCondLst>
                                    <p:cond delay="0"/>
                                  </p:stCondLst>
                                  <p:childTnLst>
                                    <p:animEffect transition="out" filter="fade">
                                      <p:cBhvr>
                                        <p:cTn id="85" dur="1500"/>
                                        <p:tgtEl>
                                          <p:spTgt spid="64"/>
                                        </p:tgtEl>
                                      </p:cBhvr>
                                    </p:animEffect>
                                    <p:set>
                                      <p:cBhvr>
                                        <p:cTn id="86" dur="1" fill="hold">
                                          <p:stCondLst>
                                            <p:cond delay="1499"/>
                                          </p:stCondLst>
                                        </p:cTn>
                                        <p:tgtEl>
                                          <p:spTgt spid="6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500"/>
                                        <p:tgtEl>
                                          <p:spTgt spid="65"/>
                                        </p:tgtEl>
                                      </p:cBhvr>
                                    </p:animEffect>
                                    <p:set>
                                      <p:cBhvr>
                                        <p:cTn id="89" dur="1" fill="hold">
                                          <p:stCondLst>
                                            <p:cond delay="1499"/>
                                          </p:stCondLst>
                                        </p:cTn>
                                        <p:tgtEl>
                                          <p:spTgt spid="65"/>
                                        </p:tgtEl>
                                        <p:attrNameLst>
                                          <p:attrName>style.visibility</p:attrName>
                                        </p:attrNameLst>
                                      </p:cBhvr>
                                      <p:to>
                                        <p:strVal val="hidden"/>
                                      </p:to>
                                    </p:set>
                                  </p:childTnLst>
                                </p:cTn>
                              </p:par>
                            </p:childTnLst>
                          </p:cTn>
                        </p:par>
                        <p:par>
                          <p:cTn id="90" fill="hold">
                            <p:stCondLst>
                              <p:cond delay="28000"/>
                            </p:stCondLst>
                            <p:childTnLst>
                              <p:par>
                                <p:cTn id="91" presetID="10" presetClass="exit" presetSubtype="0" fill="hold" grpId="1" nodeType="afterEffect">
                                  <p:stCondLst>
                                    <p:cond delay="0"/>
                                  </p:stCondLst>
                                  <p:childTnLst>
                                    <p:animEffect transition="out" filter="fade">
                                      <p:cBhvr>
                                        <p:cTn id="92" dur="1500"/>
                                        <p:tgtEl>
                                          <p:spTgt spid="6"/>
                                        </p:tgtEl>
                                      </p:cBhvr>
                                    </p:animEffect>
                                    <p:set>
                                      <p:cBhvr>
                                        <p:cTn id="93" dur="1" fill="hold">
                                          <p:stCondLst>
                                            <p:cond delay="1499"/>
                                          </p:stCondLst>
                                        </p:cTn>
                                        <p:tgtEl>
                                          <p:spTgt spid="6"/>
                                        </p:tgtEl>
                                        <p:attrNameLst>
                                          <p:attrName>style.visibility</p:attrName>
                                        </p:attrNameLst>
                                      </p:cBhvr>
                                      <p:to>
                                        <p:strVal val="hidden"/>
                                      </p:to>
                                    </p:set>
                                  </p:childTnLst>
                                </p:cTn>
                              </p:par>
                            </p:childTnLst>
                          </p:cTn>
                        </p:par>
                        <p:par>
                          <p:cTn id="94" fill="hold">
                            <p:stCondLst>
                              <p:cond delay="29500"/>
                            </p:stCondLst>
                            <p:childTnLst>
                              <p:par>
                                <p:cTn id="95" presetID="10" presetClass="entr" presetSubtype="0"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500"/>
                                        <p:tgtEl>
                                          <p:spTgt spid="36"/>
                                        </p:tgtEl>
                                      </p:cBhvr>
                                    </p:animEffect>
                                  </p:childTnLst>
                                </p:cTn>
                              </p:par>
                            </p:childTnLst>
                          </p:cTn>
                        </p:par>
                        <p:par>
                          <p:cTn id="98" fill="hold">
                            <p:stCondLst>
                              <p:cond delay="31000"/>
                            </p:stCondLst>
                            <p:childTnLst>
                              <p:par>
                                <p:cTn id="99" presetID="10" presetClass="exit" presetSubtype="0" fill="hold" nodeType="afterEffect">
                                  <p:stCondLst>
                                    <p:cond delay="0"/>
                                  </p:stCondLst>
                                  <p:childTnLst>
                                    <p:animEffect transition="out" filter="fade">
                                      <p:cBhvr>
                                        <p:cTn id="100" dur="1500"/>
                                        <p:tgtEl>
                                          <p:spTgt spid="36"/>
                                        </p:tgtEl>
                                      </p:cBhvr>
                                    </p:animEffect>
                                    <p:set>
                                      <p:cBhvr>
                                        <p:cTn id="101" dur="1" fill="hold">
                                          <p:stCondLst>
                                            <p:cond delay="1499"/>
                                          </p:stCondLst>
                                        </p:cTn>
                                        <p:tgtEl>
                                          <p:spTgt spid="36"/>
                                        </p:tgtEl>
                                        <p:attrNameLst>
                                          <p:attrName>style.visibility</p:attrName>
                                        </p:attrNameLst>
                                      </p:cBhvr>
                                      <p:to>
                                        <p:strVal val="hidden"/>
                                      </p:to>
                                    </p:set>
                                  </p:childTnLst>
                                </p:cTn>
                              </p:par>
                            </p:childTnLst>
                          </p:cTn>
                        </p:par>
                        <p:par>
                          <p:cTn id="102" fill="hold">
                            <p:stCondLst>
                              <p:cond delay="32500"/>
                            </p:stCondLst>
                            <p:childTnLst>
                              <p:par>
                                <p:cTn id="103" presetID="2" presetClass="entr" presetSubtype="2"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additive="base">
                                        <p:cTn id="105" dur="1000" fill="hold"/>
                                        <p:tgtEl>
                                          <p:spTgt spid="67"/>
                                        </p:tgtEl>
                                        <p:attrNameLst>
                                          <p:attrName>ppt_x</p:attrName>
                                        </p:attrNameLst>
                                      </p:cBhvr>
                                      <p:tavLst>
                                        <p:tav tm="0">
                                          <p:val>
                                            <p:strVal val="1+#ppt_w/2"/>
                                          </p:val>
                                        </p:tav>
                                        <p:tav tm="100000">
                                          <p:val>
                                            <p:strVal val="#ppt_x"/>
                                          </p:val>
                                        </p:tav>
                                      </p:tavLst>
                                    </p:anim>
                                    <p:anim calcmode="lin" valueType="num">
                                      <p:cBhvr additive="base">
                                        <p:cTn id="106" dur="1000" fill="hold"/>
                                        <p:tgtEl>
                                          <p:spTgt spid="67"/>
                                        </p:tgtEl>
                                        <p:attrNameLst>
                                          <p:attrName>ppt_y</p:attrName>
                                        </p:attrNameLst>
                                      </p:cBhvr>
                                      <p:tavLst>
                                        <p:tav tm="0">
                                          <p:val>
                                            <p:strVal val="#ppt_y"/>
                                          </p:val>
                                        </p:tav>
                                        <p:tav tm="100000">
                                          <p:val>
                                            <p:strVal val="#ppt_y"/>
                                          </p:val>
                                        </p:tav>
                                      </p:tavLst>
                                    </p:anim>
                                  </p:childTnLst>
                                </p:cTn>
                              </p:par>
                              <p:par>
                                <p:cTn id="107" presetID="2" presetClass="entr" presetSubtype="2"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anim calcmode="lin" valueType="num">
                                      <p:cBhvr additive="base">
                                        <p:cTn id="109" dur="1500" fill="hold"/>
                                        <p:tgtEl>
                                          <p:spTgt spid="69"/>
                                        </p:tgtEl>
                                        <p:attrNameLst>
                                          <p:attrName>ppt_x</p:attrName>
                                        </p:attrNameLst>
                                      </p:cBhvr>
                                      <p:tavLst>
                                        <p:tav tm="0">
                                          <p:val>
                                            <p:strVal val="1+#ppt_w/2"/>
                                          </p:val>
                                        </p:tav>
                                        <p:tav tm="100000">
                                          <p:val>
                                            <p:strVal val="#ppt_x"/>
                                          </p:val>
                                        </p:tav>
                                      </p:tavLst>
                                    </p:anim>
                                    <p:anim calcmode="lin" valueType="num">
                                      <p:cBhvr additive="base">
                                        <p:cTn id="110" dur="1500" fill="hold"/>
                                        <p:tgtEl>
                                          <p:spTgt spid="69"/>
                                        </p:tgtEl>
                                        <p:attrNameLst>
                                          <p:attrName>ppt_y</p:attrName>
                                        </p:attrNameLst>
                                      </p:cBhvr>
                                      <p:tavLst>
                                        <p:tav tm="0">
                                          <p:val>
                                            <p:strVal val="#ppt_y"/>
                                          </p:val>
                                        </p:tav>
                                        <p:tav tm="100000">
                                          <p:val>
                                            <p:strVal val="#ppt_y"/>
                                          </p:val>
                                        </p:tav>
                                      </p:tavLst>
                                    </p:anim>
                                  </p:childTnLst>
                                </p:cTn>
                              </p:par>
                              <p:par>
                                <p:cTn id="111" presetID="2" presetClass="entr" presetSubtype="2" fill="hold" nodeType="with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additive="base">
                                        <p:cTn id="113" dur="500" fill="hold"/>
                                        <p:tgtEl>
                                          <p:spTgt spid="68"/>
                                        </p:tgtEl>
                                        <p:attrNameLst>
                                          <p:attrName>ppt_x</p:attrName>
                                        </p:attrNameLst>
                                      </p:cBhvr>
                                      <p:tavLst>
                                        <p:tav tm="0">
                                          <p:val>
                                            <p:strVal val="1+#ppt_w/2"/>
                                          </p:val>
                                        </p:tav>
                                        <p:tav tm="100000">
                                          <p:val>
                                            <p:strVal val="#ppt_x"/>
                                          </p:val>
                                        </p:tav>
                                      </p:tavLst>
                                    </p:anim>
                                    <p:anim calcmode="lin" valueType="num">
                                      <p:cBhvr additive="base">
                                        <p:cTn id="114" dur="500" fill="hold"/>
                                        <p:tgtEl>
                                          <p:spTgt spid="68"/>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additive="base">
                                        <p:cTn id="117" dur="750" fill="hold"/>
                                        <p:tgtEl>
                                          <p:spTgt spid="73"/>
                                        </p:tgtEl>
                                        <p:attrNameLst>
                                          <p:attrName>ppt_x</p:attrName>
                                        </p:attrNameLst>
                                      </p:cBhvr>
                                      <p:tavLst>
                                        <p:tav tm="0">
                                          <p:val>
                                            <p:strVal val="1+#ppt_w/2"/>
                                          </p:val>
                                        </p:tav>
                                        <p:tav tm="100000">
                                          <p:val>
                                            <p:strVal val="#ppt_x"/>
                                          </p:val>
                                        </p:tav>
                                      </p:tavLst>
                                    </p:anim>
                                    <p:anim calcmode="lin" valueType="num">
                                      <p:cBhvr additive="base">
                                        <p:cTn id="118" dur="750" fill="hold"/>
                                        <p:tgtEl>
                                          <p:spTgt spid="73"/>
                                        </p:tgtEl>
                                        <p:attrNameLst>
                                          <p:attrName>ppt_y</p:attrName>
                                        </p:attrNameLst>
                                      </p:cBhvr>
                                      <p:tavLst>
                                        <p:tav tm="0">
                                          <p:val>
                                            <p:strVal val="#ppt_y"/>
                                          </p:val>
                                        </p:tav>
                                        <p:tav tm="100000">
                                          <p:val>
                                            <p:strVal val="#ppt_y"/>
                                          </p:val>
                                        </p:tav>
                                      </p:tavLst>
                                    </p:anim>
                                  </p:childTnLst>
                                </p:cTn>
                              </p:par>
                              <p:par>
                                <p:cTn id="119" presetID="2" presetClass="entr" presetSubtype="2" fill="hold" nodeType="with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750" fill="hold"/>
                                        <p:tgtEl>
                                          <p:spTgt spid="70"/>
                                        </p:tgtEl>
                                        <p:attrNameLst>
                                          <p:attrName>ppt_x</p:attrName>
                                        </p:attrNameLst>
                                      </p:cBhvr>
                                      <p:tavLst>
                                        <p:tav tm="0">
                                          <p:val>
                                            <p:strVal val="1+#ppt_w/2"/>
                                          </p:val>
                                        </p:tav>
                                        <p:tav tm="100000">
                                          <p:val>
                                            <p:strVal val="#ppt_x"/>
                                          </p:val>
                                        </p:tav>
                                      </p:tavLst>
                                    </p:anim>
                                    <p:anim calcmode="lin" valueType="num">
                                      <p:cBhvr additive="base">
                                        <p:cTn id="122" dur="1750" fill="hold"/>
                                        <p:tgtEl>
                                          <p:spTgt spid="70"/>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71"/>
                                        </p:tgtEl>
                                        <p:attrNameLst>
                                          <p:attrName>style.visibility</p:attrName>
                                        </p:attrNameLst>
                                      </p:cBhvr>
                                      <p:to>
                                        <p:strVal val="visible"/>
                                      </p:to>
                                    </p:set>
                                    <p:anim calcmode="lin" valueType="num">
                                      <p:cBhvr additive="base">
                                        <p:cTn id="125" dur="2000" fill="hold"/>
                                        <p:tgtEl>
                                          <p:spTgt spid="71"/>
                                        </p:tgtEl>
                                        <p:attrNameLst>
                                          <p:attrName>ppt_x</p:attrName>
                                        </p:attrNameLst>
                                      </p:cBhvr>
                                      <p:tavLst>
                                        <p:tav tm="0">
                                          <p:val>
                                            <p:strVal val="1+#ppt_w/2"/>
                                          </p:val>
                                        </p:tav>
                                        <p:tav tm="100000">
                                          <p:val>
                                            <p:strVal val="#ppt_x"/>
                                          </p:val>
                                        </p:tav>
                                      </p:tavLst>
                                    </p:anim>
                                    <p:anim calcmode="lin" valueType="num">
                                      <p:cBhvr additive="base">
                                        <p:cTn id="126" dur="2000" fill="hold"/>
                                        <p:tgtEl>
                                          <p:spTgt spid="71"/>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72"/>
                                        </p:tgtEl>
                                        <p:attrNameLst>
                                          <p:attrName>style.visibility</p:attrName>
                                        </p:attrNameLst>
                                      </p:cBhvr>
                                      <p:to>
                                        <p:strVal val="visible"/>
                                      </p:to>
                                    </p:set>
                                    <p:anim calcmode="lin" valueType="num">
                                      <p:cBhvr additive="base">
                                        <p:cTn id="129" dur="500" fill="hold"/>
                                        <p:tgtEl>
                                          <p:spTgt spid="72"/>
                                        </p:tgtEl>
                                        <p:attrNameLst>
                                          <p:attrName>ppt_x</p:attrName>
                                        </p:attrNameLst>
                                      </p:cBhvr>
                                      <p:tavLst>
                                        <p:tav tm="0">
                                          <p:val>
                                            <p:strVal val="1+#ppt_w/2"/>
                                          </p:val>
                                        </p:tav>
                                        <p:tav tm="100000">
                                          <p:val>
                                            <p:strVal val="#ppt_x"/>
                                          </p:val>
                                        </p:tav>
                                      </p:tavLst>
                                    </p:anim>
                                    <p:anim calcmode="lin" valueType="num">
                                      <p:cBhvr additive="base">
                                        <p:cTn id="130" dur="500" fill="hold"/>
                                        <p:tgtEl>
                                          <p:spTgt spid="72"/>
                                        </p:tgtEl>
                                        <p:attrNameLst>
                                          <p:attrName>ppt_y</p:attrName>
                                        </p:attrNameLst>
                                      </p:cBhvr>
                                      <p:tavLst>
                                        <p:tav tm="0">
                                          <p:val>
                                            <p:strVal val="#ppt_y"/>
                                          </p:val>
                                        </p:tav>
                                        <p:tav tm="100000">
                                          <p:val>
                                            <p:strVal val="#ppt_y"/>
                                          </p:val>
                                        </p:tav>
                                      </p:tavLst>
                                    </p:anim>
                                  </p:childTnLst>
                                </p:cTn>
                              </p:par>
                              <p:par>
                                <p:cTn id="131" presetID="2" presetClass="entr" presetSubtype="2"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250" fill="hold"/>
                                        <p:tgtEl>
                                          <p:spTgt spid="62"/>
                                        </p:tgtEl>
                                        <p:attrNameLst>
                                          <p:attrName>ppt_x</p:attrName>
                                        </p:attrNameLst>
                                      </p:cBhvr>
                                      <p:tavLst>
                                        <p:tav tm="0">
                                          <p:val>
                                            <p:strVal val="1+#ppt_w/2"/>
                                          </p:val>
                                        </p:tav>
                                        <p:tav tm="100000">
                                          <p:val>
                                            <p:strVal val="#ppt_x"/>
                                          </p:val>
                                        </p:tav>
                                      </p:tavLst>
                                    </p:anim>
                                    <p:anim calcmode="lin" valueType="num">
                                      <p:cBhvr additive="base">
                                        <p:cTn id="134" dur="250" fill="hold"/>
                                        <p:tgtEl>
                                          <p:spTgt spid="62"/>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additive="base">
                                        <p:cTn id="137" dur="1250" fill="hold"/>
                                        <p:tgtEl>
                                          <p:spTgt spid="63"/>
                                        </p:tgtEl>
                                        <p:attrNameLst>
                                          <p:attrName>ppt_x</p:attrName>
                                        </p:attrNameLst>
                                      </p:cBhvr>
                                      <p:tavLst>
                                        <p:tav tm="0">
                                          <p:val>
                                            <p:strVal val="1+#ppt_w/2"/>
                                          </p:val>
                                        </p:tav>
                                        <p:tav tm="100000">
                                          <p:val>
                                            <p:strVal val="#ppt_x"/>
                                          </p:val>
                                        </p:tav>
                                      </p:tavLst>
                                    </p:anim>
                                    <p:anim calcmode="lin" valueType="num">
                                      <p:cBhvr additive="base">
                                        <p:cTn id="138" dur="1250" fill="hold"/>
                                        <p:tgtEl>
                                          <p:spTgt spid="63"/>
                                        </p:tgtEl>
                                        <p:attrNameLst>
                                          <p:attrName>ppt_y</p:attrName>
                                        </p:attrNameLst>
                                      </p:cBhvr>
                                      <p:tavLst>
                                        <p:tav tm="0">
                                          <p:val>
                                            <p:strVal val="#ppt_y"/>
                                          </p:val>
                                        </p:tav>
                                        <p:tav tm="100000">
                                          <p:val>
                                            <p:strVal val="#ppt_y"/>
                                          </p:val>
                                        </p:tav>
                                      </p:tavLst>
                                    </p:anim>
                                  </p:childTnLst>
                                </p:cTn>
                              </p:par>
                              <p:par>
                                <p:cTn id="139" presetID="2" presetClass="entr" presetSubtype="2" fill="hold" nodeType="withEffect">
                                  <p:stCondLst>
                                    <p:cond delay="0"/>
                                  </p:stCondLst>
                                  <p:childTnLst>
                                    <p:set>
                                      <p:cBhvr>
                                        <p:cTn id="140" dur="1" fill="hold">
                                          <p:stCondLst>
                                            <p:cond delay="0"/>
                                          </p:stCondLst>
                                        </p:cTn>
                                        <p:tgtEl>
                                          <p:spTgt spid="60"/>
                                        </p:tgtEl>
                                        <p:attrNameLst>
                                          <p:attrName>style.visibility</p:attrName>
                                        </p:attrNameLst>
                                      </p:cBhvr>
                                      <p:to>
                                        <p:strVal val="visible"/>
                                      </p:to>
                                    </p:set>
                                    <p:anim calcmode="lin" valueType="num">
                                      <p:cBhvr additive="base">
                                        <p:cTn id="141" dur="500" fill="hold"/>
                                        <p:tgtEl>
                                          <p:spTgt spid="60"/>
                                        </p:tgtEl>
                                        <p:attrNameLst>
                                          <p:attrName>ppt_x</p:attrName>
                                        </p:attrNameLst>
                                      </p:cBhvr>
                                      <p:tavLst>
                                        <p:tav tm="0">
                                          <p:val>
                                            <p:strVal val="1+#ppt_w/2"/>
                                          </p:val>
                                        </p:tav>
                                        <p:tav tm="100000">
                                          <p:val>
                                            <p:strVal val="#ppt_x"/>
                                          </p:val>
                                        </p:tav>
                                      </p:tavLst>
                                    </p:anim>
                                    <p:anim calcmode="lin" valueType="num">
                                      <p:cBhvr additive="base">
                                        <p:cTn id="142" dur="500" fill="hold"/>
                                        <p:tgtEl>
                                          <p:spTgt spid="60"/>
                                        </p:tgtEl>
                                        <p:attrNameLst>
                                          <p:attrName>ppt_y</p:attrName>
                                        </p:attrNameLst>
                                      </p:cBhvr>
                                      <p:tavLst>
                                        <p:tav tm="0">
                                          <p:val>
                                            <p:strVal val="#ppt_y"/>
                                          </p:val>
                                        </p:tav>
                                        <p:tav tm="100000">
                                          <p:val>
                                            <p:strVal val="#ppt_y"/>
                                          </p:val>
                                        </p:tav>
                                      </p:tavLst>
                                    </p:anim>
                                  </p:childTnLst>
                                </p:cTn>
                              </p:par>
                              <p:par>
                                <p:cTn id="143" presetID="2" presetClass="entr" presetSubtype="2" fill="hold" nodeType="withEffect">
                                  <p:stCondLst>
                                    <p:cond delay="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1500" fill="hold"/>
                                        <p:tgtEl>
                                          <p:spTgt spid="61"/>
                                        </p:tgtEl>
                                        <p:attrNameLst>
                                          <p:attrName>ppt_x</p:attrName>
                                        </p:attrNameLst>
                                      </p:cBhvr>
                                      <p:tavLst>
                                        <p:tav tm="0">
                                          <p:val>
                                            <p:strVal val="1+#ppt_w/2"/>
                                          </p:val>
                                        </p:tav>
                                        <p:tav tm="100000">
                                          <p:val>
                                            <p:strVal val="#ppt_x"/>
                                          </p:val>
                                        </p:tav>
                                      </p:tavLst>
                                    </p:anim>
                                    <p:anim calcmode="lin" valueType="num">
                                      <p:cBhvr additive="base">
                                        <p:cTn id="146" dur="1500" fill="hold"/>
                                        <p:tgtEl>
                                          <p:spTgt spid="61"/>
                                        </p:tgtEl>
                                        <p:attrNameLst>
                                          <p:attrName>ppt_y</p:attrName>
                                        </p:attrNameLst>
                                      </p:cBhvr>
                                      <p:tavLst>
                                        <p:tav tm="0">
                                          <p:val>
                                            <p:strVal val="#ppt_y"/>
                                          </p:val>
                                        </p:tav>
                                        <p:tav tm="100000">
                                          <p:val>
                                            <p:strVal val="#ppt_y"/>
                                          </p:val>
                                        </p:tav>
                                      </p:tavLst>
                                    </p:anim>
                                  </p:childTnLst>
                                </p:cTn>
                              </p:par>
                              <p:par>
                                <p:cTn id="147" presetID="2" presetClass="entr" presetSubtype="2" fill="hold" nodeType="withEffect">
                                  <p:stCondLst>
                                    <p:cond delay="0"/>
                                  </p:stCondLst>
                                  <p:childTnLst>
                                    <p:set>
                                      <p:cBhvr>
                                        <p:cTn id="148" dur="1" fill="hold">
                                          <p:stCondLst>
                                            <p:cond delay="0"/>
                                          </p:stCondLst>
                                        </p:cTn>
                                        <p:tgtEl>
                                          <p:spTgt spid="66"/>
                                        </p:tgtEl>
                                        <p:attrNameLst>
                                          <p:attrName>style.visibility</p:attrName>
                                        </p:attrNameLst>
                                      </p:cBhvr>
                                      <p:to>
                                        <p:strVal val="visible"/>
                                      </p:to>
                                    </p:set>
                                    <p:anim calcmode="lin" valueType="num">
                                      <p:cBhvr additive="base">
                                        <p:cTn id="149" dur="1750" fill="hold"/>
                                        <p:tgtEl>
                                          <p:spTgt spid="66"/>
                                        </p:tgtEl>
                                        <p:attrNameLst>
                                          <p:attrName>ppt_x</p:attrName>
                                        </p:attrNameLst>
                                      </p:cBhvr>
                                      <p:tavLst>
                                        <p:tav tm="0">
                                          <p:val>
                                            <p:strVal val="1+#ppt_w/2"/>
                                          </p:val>
                                        </p:tav>
                                        <p:tav tm="100000">
                                          <p:val>
                                            <p:strVal val="#ppt_x"/>
                                          </p:val>
                                        </p:tav>
                                      </p:tavLst>
                                    </p:anim>
                                    <p:anim calcmode="lin" valueType="num">
                                      <p:cBhvr additive="base">
                                        <p:cTn id="150" dur="1750" fill="hold"/>
                                        <p:tgtEl>
                                          <p:spTgt spid="66"/>
                                        </p:tgtEl>
                                        <p:attrNameLst>
                                          <p:attrName>ppt_y</p:attrName>
                                        </p:attrNameLst>
                                      </p:cBhvr>
                                      <p:tavLst>
                                        <p:tav tm="0">
                                          <p:val>
                                            <p:strVal val="#ppt_y"/>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74"/>
                                        </p:tgtEl>
                                        <p:attrNameLst>
                                          <p:attrName>style.visibility</p:attrName>
                                        </p:attrNameLst>
                                      </p:cBhvr>
                                      <p:to>
                                        <p:strVal val="visible"/>
                                      </p:to>
                                    </p:set>
                                    <p:anim calcmode="lin" valueType="num">
                                      <p:cBhvr additive="base">
                                        <p:cTn id="153" dur="500" fill="hold"/>
                                        <p:tgtEl>
                                          <p:spTgt spid="74"/>
                                        </p:tgtEl>
                                        <p:attrNameLst>
                                          <p:attrName>ppt_x</p:attrName>
                                        </p:attrNameLst>
                                      </p:cBhvr>
                                      <p:tavLst>
                                        <p:tav tm="0">
                                          <p:val>
                                            <p:strVal val="1+#ppt_w/2"/>
                                          </p:val>
                                        </p:tav>
                                        <p:tav tm="100000">
                                          <p:val>
                                            <p:strVal val="#ppt_x"/>
                                          </p:val>
                                        </p:tav>
                                      </p:tavLst>
                                    </p:anim>
                                    <p:anim calcmode="lin" valueType="num">
                                      <p:cBhvr additive="base">
                                        <p:cTn id="15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p:bldP spid="14"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299"/>
          </a:xfrm>
        </p:spPr>
        <p:txBody>
          <a:bodyPr>
            <a:normAutofit/>
          </a:bodyPr>
          <a:lstStyle/>
          <a:p>
            <a:r>
              <a:rPr lang="en-US" sz="3200" b="1" dirty="0" smtClean="0">
                <a:latin typeface="+mn-lt"/>
              </a:rPr>
              <a:t>ICX Introduction</a:t>
            </a:r>
            <a:endParaRPr lang="en-US" sz="3200" b="1" dirty="0">
              <a:latin typeface="+mn-lt"/>
            </a:endParaRPr>
          </a:p>
        </p:txBody>
      </p:sp>
      <p:sp>
        <p:nvSpPr>
          <p:cNvPr id="3" name="Content Placeholder 2"/>
          <p:cNvSpPr>
            <a:spLocks noGrp="1"/>
          </p:cNvSpPr>
          <p:nvPr>
            <p:ph sz="half" idx="1"/>
          </p:nvPr>
        </p:nvSpPr>
        <p:spPr>
          <a:xfrm>
            <a:off x="838200" y="1347951"/>
            <a:ext cx="7500582" cy="2325957"/>
          </a:xfrm>
        </p:spPr>
        <p:txBody>
          <a:bodyPr>
            <a:noAutofit/>
          </a:bodyPr>
          <a:lstStyle/>
          <a:p>
            <a:pPr marL="0" indent="0" algn="just">
              <a:buNone/>
            </a:pPr>
            <a:r>
              <a:rPr lang="en-US" sz="1600" dirty="0"/>
              <a:t>SCL is one of the top Interconnection exchange (ICX) operator of Bangladesh by providing nationwide domestic and international voice networks in Dhaka, Chittagong and Sylhet zone. SCL established interconnectivity with access network service (ANS) operators like GP, ROBI, BANGLALINK, AIRTEL, TELETALK, CITYCELL to cater domestic inbound, outbound and roaming traffic and International Gateway (IGW) operators like NOVO, MIR, BANGLATRAC, GLOBAL VOICE, ROOTS, DIGICON, UNIQUE INFOWAYS to cater international inbound, outbound and roaming traffic. SCL-ICX is the pioneer to route local, international and roaming call facilities among 26 ICXs in Bangladesh because of its best </a:t>
            </a:r>
            <a:r>
              <a:rPr lang="en-US" sz="1600" dirty="0" err="1"/>
              <a:t>QoS</a:t>
            </a:r>
            <a:r>
              <a:rPr lang="en-US" sz="1600" dirty="0"/>
              <a:t>, loss-less voice quality and optimal routing solutions. </a:t>
            </a:r>
          </a:p>
        </p:txBody>
      </p:sp>
      <p:graphicFrame>
        <p:nvGraphicFramePr>
          <p:cNvPr id="5" name="Table 4"/>
          <p:cNvGraphicFramePr>
            <a:graphicFrameLocks noGrp="1"/>
          </p:cNvGraphicFramePr>
          <p:nvPr>
            <p:extLst>
              <p:ext uri="{D42A27DB-BD31-4B8C-83A1-F6EECF244321}">
                <p14:modId xmlns:p14="http://schemas.microsoft.com/office/powerpoint/2010/main" val="4278195547"/>
              </p:ext>
            </p:extLst>
          </p:nvPr>
        </p:nvGraphicFramePr>
        <p:xfrm>
          <a:off x="838200" y="3872787"/>
          <a:ext cx="7500582" cy="2519680"/>
        </p:xfrm>
        <a:graphic>
          <a:graphicData uri="http://schemas.openxmlformats.org/drawingml/2006/table">
            <a:tbl>
              <a:tblPr firstRow="1" bandRow="1">
                <a:tableStyleId>{5C22544A-7EE6-4342-B048-85BDC9FD1C3A}</a:tableStyleId>
              </a:tblPr>
              <a:tblGrid>
                <a:gridCol w="7500582"/>
              </a:tblGrid>
              <a:tr h="370840">
                <a:tc>
                  <a:txBody>
                    <a:bodyPr/>
                    <a:lstStyle/>
                    <a:p>
                      <a:r>
                        <a:rPr lang="en-US" sz="1400" dirty="0" smtClean="0"/>
                        <a:t>Services</a:t>
                      </a:r>
                      <a:endParaRPr lang="en-US" sz="1400" dirty="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Routing/switching inter operator domestic and international calls between Telco Operators and IGWs.</a:t>
                      </a: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Generating Call Detail Records (CDR) for Bangladesh Telecommunication Regulatory Commission (BTRC).</a:t>
                      </a: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Providing Data for National Monitoring Cell (NMC)</a:t>
                      </a: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Providing Roaming call facilities.</a:t>
                      </a: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SMS, VMS and VAS services (In Future)</a:t>
                      </a:r>
                    </a:p>
                  </a:txBody>
                  <a:tcPr/>
                </a:tc>
              </a:tr>
            </a:tbl>
          </a:graphicData>
        </a:graphic>
      </p:graphicFrame>
      <p:sp>
        <p:nvSpPr>
          <p:cNvPr id="6" name="TextBox 5"/>
          <p:cNvSpPr txBox="1"/>
          <p:nvPr/>
        </p:nvSpPr>
        <p:spPr>
          <a:xfrm>
            <a:off x="8691118" y="1310184"/>
            <a:ext cx="1843774" cy="369332"/>
          </a:xfrm>
          <a:prstGeom prst="rect">
            <a:avLst/>
          </a:prstGeom>
          <a:noFill/>
        </p:spPr>
        <p:txBody>
          <a:bodyPr wrap="none" rtlCol="0">
            <a:spAutoFit/>
          </a:bodyPr>
          <a:lstStyle/>
          <a:p>
            <a:r>
              <a:rPr lang="en-US" b="1" i="1" dirty="0" smtClean="0"/>
              <a:t>ICX Organogram:</a:t>
            </a:r>
            <a:endParaRPr lang="en-US" b="1" i="1" dirty="0"/>
          </a:p>
        </p:txBody>
      </p:sp>
      <p:grpSp>
        <p:nvGrpSpPr>
          <p:cNvPr id="7" name="Group 6"/>
          <p:cNvGrpSpPr/>
          <p:nvPr/>
        </p:nvGrpSpPr>
        <p:grpSpPr>
          <a:xfrm>
            <a:off x="8781492" y="1965398"/>
            <a:ext cx="2771637" cy="3515943"/>
            <a:chOff x="7695061" y="1802774"/>
            <a:chExt cx="2771637" cy="3515943"/>
          </a:xfrm>
        </p:grpSpPr>
        <p:sp>
          <p:nvSpPr>
            <p:cNvPr id="8" name="Rectangle 7"/>
            <p:cNvSpPr/>
            <p:nvPr/>
          </p:nvSpPr>
          <p:spPr>
            <a:xfrm>
              <a:off x="9131434" y="2696659"/>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Imp &amp; O&amp;M</a:t>
              </a:r>
            </a:p>
            <a:p>
              <a:pPr algn="ctr"/>
              <a:r>
                <a:rPr lang="en-US" sz="1200" dirty="0"/>
                <a:t>Hadeatul Islam Manager</a:t>
              </a:r>
            </a:p>
          </p:txBody>
        </p:sp>
        <p:sp>
          <p:nvSpPr>
            <p:cNvPr id="9" name="Rectangle 8"/>
            <p:cNvSpPr/>
            <p:nvPr/>
          </p:nvSpPr>
          <p:spPr>
            <a:xfrm>
              <a:off x="7695062" y="3590544"/>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Planning and O&amp;M</a:t>
              </a:r>
            </a:p>
            <a:p>
              <a:pPr algn="ctr"/>
              <a:r>
                <a:rPr lang="en-US" sz="1200" dirty="0"/>
                <a:t>Atif Masud Khan</a:t>
              </a:r>
            </a:p>
            <a:p>
              <a:pPr algn="ctr"/>
              <a:r>
                <a:rPr lang="en-US" sz="1200" dirty="0"/>
                <a:t>Assistant Manager</a:t>
              </a:r>
            </a:p>
          </p:txBody>
        </p:sp>
        <p:sp>
          <p:nvSpPr>
            <p:cNvPr id="10" name="Rectangle 9"/>
            <p:cNvSpPr/>
            <p:nvPr/>
          </p:nvSpPr>
          <p:spPr>
            <a:xfrm>
              <a:off x="7695061" y="4504092"/>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O&amp;M</a:t>
              </a:r>
            </a:p>
            <a:p>
              <a:pPr algn="ctr"/>
              <a:r>
                <a:rPr lang="en-US" sz="1200" dirty="0"/>
                <a:t>Moinul Islam</a:t>
              </a:r>
            </a:p>
            <a:p>
              <a:pPr algn="ctr"/>
              <a:r>
                <a:rPr lang="en-US" sz="1200" dirty="0"/>
                <a:t>Assistant Engineer</a:t>
              </a:r>
            </a:p>
          </p:txBody>
        </p:sp>
        <p:sp>
          <p:nvSpPr>
            <p:cNvPr id="11" name="Rectangle 10"/>
            <p:cNvSpPr/>
            <p:nvPr/>
          </p:nvSpPr>
          <p:spPr>
            <a:xfrm>
              <a:off x="9131435" y="3590546"/>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Imp &amp; O&amp;M</a:t>
              </a:r>
            </a:p>
            <a:p>
              <a:pPr algn="ctr"/>
              <a:r>
                <a:rPr lang="en-US" sz="1200" dirty="0"/>
                <a:t>Rakibur Rahman</a:t>
              </a:r>
            </a:p>
            <a:p>
              <a:pPr algn="ctr"/>
              <a:r>
                <a:rPr lang="en-US" sz="1200" dirty="0"/>
                <a:t>Assistant Manager</a:t>
              </a:r>
            </a:p>
          </p:txBody>
        </p:sp>
        <p:sp>
          <p:nvSpPr>
            <p:cNvPr id="12" name="Rectangle 11"/>
            <p:cNvSpPr/>
            <p:nvPr/>
          </p:nvSpPr>
          <p:spPr>
            <a:xfrm>
              <a:off x="8430933" y="1802774"/>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Md. Khalid Rayhan Shawon</a:t>
              </a:r>
            </a:p>
            <a:p>
              <a:pPr algn="ctr"/>
              <a:r>
                <a:rPr lang="en-US" sz="1200" dirty="0" smtClean="0"/>
                <a:t>HOD</a:t>
              </a:r>
            </a:p>
          </p:txBody>
        </p:sp>
        <p:sp>
          <p:nvSpPr>
            <p:cNvPr id="13" name="Rectangle 12"/>
            <p:cNvSpPr/>
            <p:nvPr/>
          </p:nvSpPr>
          <p:spPr>
            <a:xfrm>
              <a:off x="7695062" y="2696661"/>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Strategy &amp; Planning</a:t>
              </a:r>
            </a:p>
            <a:p>
              <a:pPr algn="ctr"/>
              <a:r>
                <a:rPr lang="en-US" sz="1200" dirty="0"/>
                <a:t>Shoeb Shahriar  Manager</a:t>
              </a:r>
            </a:p>
          </p:txBody>
        </p:sp>
        <p:sp>
          <p:nvSpPr>
            <p:cNvPr id="14" name="Rectangle 13"/>
            <p:cNvSpPr/>
            <p:nvPr/>
          </p:nvSpPr>
          <p:spPr>
            <a:xfrm>
              <a:off x="9131434" y="4504092"/>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O&amp;M</a:t>
              </a:r>
            </a:p>
            <a:p>
              <a:pPr algn="ctr"/>
              <a:r>
                <a:rPr lang="en-US" sz="1200" dirty="0"/>
                <a:t>Shah Md. Takvir</a:t>
              </a:r>
            </a:p>
            <a:p>
              <a:pPr algn="ctr"/>
              <a:r>
                <a:rPr lang="en-US" sz="1200" dirty="0"/>
                <a:t>Assistant manager</a:t>
              </a:r>
            </a:p>
          </p:txBody>
        </p:sp>
      </p:grpSp>
    </p:spTree>
    <p:extLst>
      <p:ext uri="{BB962C8B-B14F-4D97-AF65-F5344CB8AC3E}">
        <p14:creationId xmlns:p14="http://schemas.microsoft.com/office/powerpoint/2010/main" val="2744784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358249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312"/>
          </a:xfrm>
        </p:spPr>
        <p:txBody>
          <a:bodyPr>
            <a:normAutofit/>
          </a:bodyPr>
          <a:lstStyle/>
          <a:p>
            <a:r>
              <a:rPr lang="en-US" sz="3200" b="1" dirty="0" smtClean="0">
                <a:latin typeface="+mn-lt"/>
              </a:rPr>
              <a:t>ICX Service for domestic calls</a:t>
            </a:r>
            <a:endParaRPr lang="en-US" sz="3200" b="1" dirty="0">
              <a:latin typeface="+mn-lt"/>
            </a:endParaRPr>
          </a:p>
        </p:txBody>
      </p:sp>
      <p:cxnSp>
        <p:nvCxnSpPr>
          <p:cNvPr id="39" name="Straight Connector 38"/>
          <p:cNvCxnSpPr/>
          <p:nvPr/>
        </p:nvCxnSpPr>
        <p:spPr>
          <a:xfrm>
            <a:off x="6696379" y="3692838"/>
            <a:ext cx="24968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716" y="1351819"/>
            <a:ext cx="1740327" cy="1740327"/>
          </a:xfrm>
          <a:prstGeom prst="rect">
            <a:avLst/>
          </a:prstGeom>
        </p:spPr>
      </p:pic>
      <p:cxnSp>
        <p:nvCxnSpPr>
          <p:cNvPr id="53" name="Straight Connector 52"/>
          <p:cNvCxnSpPr/>
          <p:nvPr/>
        </p:nvCxnSpPr>
        <p:spPr>
          <a:xfrm>
            <a:off x="2876261" y="3692838"/>
            <a:ext cx="22763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5756" y="1343166"/>
            <a:ext cx="1953400" cy="1617779"/>
          </a:xfrm>
          <a:prstGeom prst="rect">
            <a:avLst/>
          </a:prstGeom>
        </p:spPr>
      </p:pic>
      <p:sp>
        <p:nvSpPr>
          <p:cNvPr id="62" name="TextBox 61"/>
          <p:cNvSpPr txBox="1"/>
          <p:nvPr/>
        </p:nvSpPr>
        <p:spPr>
          <a:xfrm>
            <a:off x="2322612" y="1687554"/>
            <a:ext cx="2603597" cy="584775"/>
          </a:xfrm>
          <a:prstGeom prst="rect">
            <a:avLst/>
          </a:prstGeom>
          <a:noFill/>
        </p:spPr>
        <p:txBody>
          <a:bodyPr wrap="none" rtlCol="0">
            <a:spAutoFit/>
          </a:bodyPr>
          <a:lstStyle/>
          <a:p>
            <a:pPr algn="ctr"/>
            <a:r>
              <a:rPr lang="en-US" sz="1600" b="1" dirty="0" smtClean="0"/>
              <a:t>I’m using Grameenphone</a:t>
            </a:r>
          </a:p>
          <a:p>
            <a:pPr algn="ctr"/>
            <a:r>
              <a:rPr lang="en-US" sz="1600" b="1" dirty="0" smtClean="0"/>
              <a:t>How can I call to Banglalink?</a:t>
            </a:r>
          </a:p>
        </p:txBody>
      </p:sp>
      <p:grpSp>
        <p:nvGrpSpPr>
          <p:cNvPr id="65" name="Group 64"/>
          <p:cNvGrpSpPr/>
          <p:nvPr/>
        </p:nvGrpSpPr>
        <p:grpSpPr>
          <a:xfrm>
            <a:off x="5072728" y="2715721"/>
            <a:ext cx="2088977" cy="1653723"/>
            <a:chOff x="871516" y="3845228"/>
            <a:chExt cx="2088977" cy="165372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516" y="3845228"/>
              <a:ext cx="2088977" cy="1394393"/>
            </a:xfrm>
            <a:prstGeom prst="rect">
              <a:avLst/>
            </a:prstGeom>
          </p:spPr>
        </p:pic>
        <p:sp>
          <p:nvSpPr>
            <p:cNvPr id="64" name="TextBox 63"/>
            <p:cNvSpPr txBox="1"/>
            <p:nvPr/>
          </p:nvSpPr>
          <p:spPr>
            <a:xfrm>
              <a:off x="1616328" y="5160397"/>
              <a:ext cx="461986" cy="338554"/>
            </a:xfrm>
            <a:prstGeom prst="rect">
              <a:avLst/>
            </a:prstGeom>
            <a:noFill/>
          </p:spPr>
          <p:txBody>
            <a:bodyPr wrap="none" rtlCol="0">
              <a:spAutoFit/>
            </a:bodyPr>
            <a:lstStyle/>
            <a:p>
              <a:pPr algn="ctr"/>
              <a:r>
                <a:rPr lang="en-US" sz="1600" b="1" dirty="0" smtClean="0"/>
                <a:t>ICX</a:t>
              </a:r>
              <a:endParaRPr lang="en-US" sz="1600" b="1" dirty="0"/>
            </a:p>
          </p:txBody>
        </p:sp>
      </p:grpSp>
      <p:sp>
        <p:nvSpPr>
          <p:cNvPr id="66" name="TextBox 65"/>
          <p:cNvSpPr txBox="1"/>
          <p:nvPr/>
        </p:nvSpPr>
        <p:spPr>
          <a:xfrm>
            <a:off x="889279" y="4161060"/>
            <a:ext cx="1871089" cy="830997"/>
          </a:xfrm>
          <a:prstGeom prst="rect">
            <a:avLst/>
          </a:prstGeom>
          <a:noFill/>
        </p:spPr>
        <p:txBody>
          <a:bodyPr wrap="none" rtlCol="0">
            <a:spAutoFit/>
          </a:bodyPr>
          <a:lstStyle/>
          <a:p>
            <a:pPr algn="ctr"/>
            <a:r>
              <a:rPr lang="en-US" sz="1600" b="1" dirty="0" smtClean="0"/>
              <a:t>We are GP</a:t>
            </a:r>
          </a:p>
          <a:p>
            <a:pPr algn="ctr"/>
            <a:r>
              <a:rPr lang="en-US" sz="1600" b="1" dirty="0" smtClean="0"/>
              <a:t>We cannot connect </a:t>
            </a:r>
          </a:p>
          <a:p>
            <a:pPr algn="ctr"/>
            <a:r>
              <a:rPr lang="en-US" sz="1600" b="1" dirty="0" smtClean="0"/>
              <a:t>to other operators.</a:t>
            </a:r>
            <a:endParaRPr lang="en-US" sz="1600" b="1" dirty="0"/>
          </a:p>
        </p:txBody>
      </p:sp>
      <p:sp>
        <p:nvSpPr>
          <p:cNvPr id="72" name="TextBox 71"/>
          <p:cNvSpPr txBox="1"/>
          <p:nvPr/>
        </p:nvSpPr>
        <p:spPr>
          <a:xfrm>
            <a:off x="4972918" y="4282351"/>
            <a:ext cx="2151230" cy="830997"/>
          </a:xfrm>
          <a:prstGeom prst="rect">
            <a:avLst/>
          </a:prstGeom>
          <a:noFill/>
        </p:spPr>
        <p:txBody>
          <a:bodyPr wrap="none" rtlCol="0">
            <a:spAutoFit/>
          </a:bodyPr>
          <a:lstStyle/>
          <a:p>
            <a:pPr algn="ctr"/>
            <a:r>
              <a:rPr lang="en-US" sz="1600" b="1" dirty="0" smtClean="0"/>
              <a:t>We are ICX.</a:t>
            </a:r>
          </a:p>
          <a:p>
            <a:pPr algn="ctr"/>
            <a:r>
              <a:rPr lang="en-US" sz="1600" b="1" dirty="0" smtClean="0"/>
              <a:t>We are connected with</a:t>
            </a:r>
          </a:p>
          <a:p>
            <a:pPr algn="ctr"/>
            <a:r>
              <a:rPr lang="en-US" sz="1600" b="1" dirty="0" smtClean="0"/>
              <a:t>all mobile operators</a:t>
            </a:r>
          </a:p>
        </p:txBody>
      </p:sp>
      <p:grpSp>
        <p:nvGrpSpPr>
          <p:cNvPr id="77" name="Group 76"/>
          <p:cNvGrpSpPr/>
          <p:nvPr/>
        </p:nvGrpSpPr>
        <p:grpSpPr>
          <a:xfrm>
            <a:off x="2449341" y="1107265"/>
            <a:ext cx="1333854" cy="1004559"/>
            <a:chOff x="4540886" y="1381596"/>
            <a:chExt cx="1333854" cy="1004559"/>
          </a:xfrm>
        </p:grpSpPr>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0886" y="1381596"/>
              <a:ext cx="1333854" cy="1004559"/>
            </a:xfrm>
            <a:prstGeom prst="rect">
              <a:avLst/>
            </a:prstGeom>
          </p:spPr>
        </p:pic>
        <p:sp>
          <p:nvSpPr>
            <p:cNvPr id="75" name="TextBox 74"/>
            <p:cNvSpPr txBox="1"/>
            <p:nvPr/>
          </p:nvSpPr>
          <p:spPr>
            <a:xfrm>
              <a:off x="4947126" y="1666296"/>
              <a:ext cx="627095" cy="338554"/>
            </a:xfrm>
            <a:prstGeom prst="rect">
              <a:avLst/>
            </a:prstGeom>
            <a:noFill/>
          </p:spPr>
          <p:txBody>
            <a:bodyPr wrap="none" rtlCol="0">
              <a:spAutoFit/>
            </a:bodyPr>
            <a:lstStyle/>
            <a:p>
              <a:r>
                <a:rPr lang="en-US" sz="1600" b="1" dirty="0" smtClean="0"/>
                <a:t>Hello</a:t>
              </a:r>
              <a:endParaRPr lang="en-US" sz="1600" b="1" dirty="0"/>
            </a:p>
          </p:txBody>
        </p:sp>
      </p:grpSp>
      <p:grpSp>
        <p:nvGrpSpPr>
          <p:cNvPr id="78" name="Group 77"/>
          <p:cNvGrpSpPr/>
          <p:nvPr/>
        </p:nvGrpSpPr>
        <p:grpSpPr>
          <a:xfrm>
            <a:off x="8465856" y="1050654"/>
            <a:ext cx="1215647" cy="1215647"/>
            <a:chOff x="8585366" y="1051616"/>
            <a:chExt cx="1215647" cy="1215647"/>
          </a:xfrm>
        </p:grpSpPr>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366" y="1051616"/>
              <a:ext cx="1215647" cy="1215647"/>
            </a:xfrm>
            <a:prstGeom prst="rect">
              <a:avLst/>
            </a:prstGeom>
          </p:spPr>
        </p:pic>
        <p:sp>
          <p:nvSpPr>
            <p:cNvPr id="76" name="TextBox 75"/>
            <p:cNvSpPr txBox="1"/>
            <p:nvPr/>
          </p:nvSpPr>
          <p:spPr>
            <a:xfrm>
              <a:off x="8955957" y="1462986"/>
              <a:ext cx="364202" cy="338554"/>
            </a:xfrm>
            <a:prstGeom prst="rect">
              <a:avLst/>
            </a:prstGeom>
            <a:noFill/>
          </p:spPr>
          <p:txBody>
            <a:bodyPr wrap="none" rtlCol="0">
              <a:spAutoFit/>
            </a:bodyPr>
            <a:lstStyle/>
            <a:p>
              <a:r>
                <a:rPr lang="en-US" sz="1600" b="1" dirty="0" smtClean="0"/>
                <a:t>Hi</a:t>
              </a:r>
              <a:endParaRPr lang="en-US" sz="1600" b="1" dirty="0"/>
            </a:p>
          </p:txBody>
        </p:sp>
      </p:grpSp>
      <p:grpSp>
        <p:nvGrpSpPr>
          <p:cNvPr id="11" name="Group 10"/>
          <p:cNvGrpSpPr/>
          <p:nvPr/>
        </p:nvGrpSpPr>
        <p:grpSpPr>
          <a:xfrm>
            <a:off x="437712" y="2356366"/>
            <a:ext cx="2468644" cy="2013045"/>
            <a:chOff x="437712" y="2356366"/>
            <a:chExt cx="2468644" cy="2013045"/>
          </a:xfrm>
        </p:grpSpPr>
        <p:grpSp>
          <p:nvGrpSpPr>
            <p:cNvPr id="47" name="Group 46"/>
            <p:cNvGrpSpPr/>
            <p:nvPr/>
          </p:nvGrpSpPr>
          <p:grpSpPr>
            <a:xfrm>
              <a:off x="893311" y="2356366"/>
              <a:ext cx="2013045" cy="2013045"/>
              <a:chOff x="2327798" y="2943159"/>
              <a:chExt cx="2013045" cy="2013045"/>
            </a:xfrm>
          </p:grpSpPr>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49" name="TextBox 48"/>
              <p:cNvSpPr txBox="1"/>
              <p:nvPr/>
            </p:nvSpPr>
            <p:spPr>
              <a:xfrm>
                <a:off x="3032178" y="3717352"/>
                <a:ext cx="958532" cy="584775"/>
              </a:xfrm>
              <a:prstGeom prst="rect">
                <a:avLst/>
              </a:prstGeom>
              <a:noFill/>
            </p:spPr>
            <p:txBody>
              <a:bodyPr wrap="none" rtlCol="0">
                <a:spAutoFit/>
              </a:bodyPr>
              <a:lstStyle/>
              <a:p>
                <a:pPr algn="ctr"/>
                <a:r>
                  <a:rPr lang="en-US" sz="1600" b="1" dirty="0" smtClean="0"/>
                  <a:t>Operator</a:t>
                </a:r>
              </a:p>
              <a:p>
                <a:pPr algn="ctr"/>
                <a:r>
                  <a:rPr lang="en-US" sz="1600" b="1" dirty="0" smtClean="0"/>
                  <a:t>Network</a:t>
                </a:r>
                <a:endParaRPr lang="en-US" sz="1600" b="1" dirty="0"/>
              </a:p>
            </p:txBody>
          </p:sp>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712" y="2920018"/>
              <a:ext cx="1116621" cy="1116621"/>
            </a:xfrm>
            <a:prstGeom prst="rect">
              <a:avLst/>
            </a:prstGeom>
          </p:spPr>
        </p:pic>
      </p:grpSp>
      <p:grpSp>
        <p:nvGrpSpPr>
          <p:cNvPr id="12" name="Group 11"/>
          <p:cNvGrpSpPr/>
          <p:nvPr/>
        </p:nvGrpSpPr>
        <p:grpSpPr>
          <a:xfrm>
            <a:off x="9170658" y="2364138"/>
            <a:ext cx="2604268" cy="2013045"/>
            <a:chOff x="9170658" y="2364138"/>
            <a:chExt cx="2604268" cy="2013045"/>
          </a:xfrm>
        </p:grpSpPr>
        <p:grpSp>
          <p:nvGrpSpPr>
            <p:cNvPr id="55" name="Group 54"/>
            <p:cNvGrpSpPr/>
            <p:nvPr/>
          </p:nvGrpSpPr>
          <p:grpSpPr>
            <a:xfrm>
              <a:off x="9170658" y="2364138"/>
              <a:ext cx="2013045" cy="2013045"/>
              <a:chOff x="2327798" y="2943159"/>
              <a:chExt cx="2013045" cy="2013045"/>
            </a:xfrm>
          </p:grpSpPr>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57" name="TextBox 56"/>
              <p:cNvSpPr txBox="1"/>
              <p:nvPr/>
            </p:nvSpPr>
            <p:spPr>
              <a:xfrm>
                <a:off x="2838643" y="3687084"/>
                <a:ext cx="1005019" cy="584775"/>
              </a:xfrm>
              <a:prstGeom prst="rect">
                <a:avLst/>
              </a:prstGeom>
              <a:noFill/>
            </p:spPr>
            <p:txBody>
              <a:bodyPr wrap="none" rtlCol="0">
                <a:spAutoFit/>
              </a:bodyPr>
              <a:lstStyle/>
              <a:p>
                <a:pPr algn="ctr"/>
                <a:r>
                  <a:rPr lang="en-US" sz="1600" b="1" dirty="0" smtClean="0"/>
                  <a:t>Operator </a:t>
                </a:r>
              </a:p>
              <a:p>
                <a:pPr algn="ctr"/>
                <a:r>
                  <a:rPr lang="en-US" sz="1600" b="1" dirty="0" smtClean="0"/>
                  <a:t>Network</a:t>
                </a:r>
                <a:endParaRPr lang="en-US" sz="1600" b="1" dirty="0"/>
              </a:p>
            </p:txBody>
          </p:sp>
        </p:gr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6522" y="2952708"/>
              <a:ext cx="1088404" cy="1121469"/>
            </a:xfrm>
            <a:prstGeom prst="rect">
              <a:avLst/>
            </a:prstGeom>
          </p:spPr>
        </p:pic>
      </p:grpSp>
      <p:sp>
        <p:nvSpPr>
          <p:cNvPr id="45" name="TextBox 44"/>
          <p:cNvSpPr txBox="1"/>
          <p:nvPr/>
        </p:nvSpPr>
        <p:spPr>
          <a:xfrm>
            <a:off x="871685" y="4963220"/>
            <a:ext cx="1933223" cy="338554"/>
          </a:xfrm>
          <a:prstGeom prst="rect">
            <a:avLst/>
          </a:prstGeom>
          <a:noFill/>
        </p:spPr>
        <p:txBody>
          <a:bodyPr wrap="none" rtlCol="0">
            <a:spAutoFit/>
          </a:bodyPr>
          <a:lstStyle/>
          <a:p>
            <a:pPr algn="ctr"/>
            <a:r>
              <a:rPr lang="en-US" sz="1600" b="1" dirty="0" smtClean="0">
                <a:solidFill>
                  <a:srgbClr val="FF0000"/>
                </a:solidFill>
              </a:rPr>
              <a:t>What should we do?</a:t>
            </a:r>
            <a:endParaRPr lang="en-US" sz="1600" b="1" dirty="0">
              <a:solidFill>
                <a:srgbClr val="FF0000"/>
              </a:solidFill>
            </a:endParaRPr>
          </a:p>
        </p:txBody>
      </p:sp>
      <p:sp>
        <p:nvSpPr>
          <p:cNvPr id="46" name="TextBox 45"/>
          <p:cNvSpPr txBox="1"/>
          <p:nvPr/>
        </p:nvSpPr>
        <p:spPr>
          <a:xfrm>
            <a:off x="658837" y="5241860"/>
            <a:ext cx="2394117" cy="338554"/>
          </a:xfrm>
          <a:prstGeom prst="rect">
            <a:avLst/>
          </a:prstGeom>
          <a:noFill/>
        </p:spPr>
        <p:txBody>
          <a:bodyPr wrap="none" rtlCol="0">
            <a:spAutoFit/>
          </a:bodyPr>
          <a:lstStyle/>
          <a:p>
            <a:pPr algn="ctr"/>
            <a:r>
              <a:rPr lang="en-US" sz="1600" b="1" dirty="0" smtClean="0">
                <a:solidFill>
                  <a:srgbClr val="00B050"/>
                </a:solidFill>
              </a:rPr>
              <a:t>We transfer the call to ICX</a:t>
            </a:r>
            <a:endParaRPr lang="en-US" sz="1600" b="1" dirty="0">
              <a:solidFill>
                <a:srgbClr val="00B050"/>
              </a:solidFill>
            </a:endParaRPr>
          </a:p>
        </p:txBody>
      </p:sp>
      <p:sp>
        <p:nvSpPr>
          <p:cNvPr id="50" name="TextBox 49"/>
          <p:cNvSpPr txBox="1"/>
          <p:nvPr/>
        </p:nvSpPr>
        <p:spPr>
          <a:xfrm>
            <a:off x="9397437" y="4161059"/>
            <a:ext cx="2041648" cy="830997"/>
          </a:xfrm>
          <a:prstGeom prst="rect">
            <a:avLst/>
          </a:prstGeom>
          <a:noFill/>
        </p:spPr>
        <p:txBody>
          <a:bodyPr wrap="none" rtlCol="0">
            <a:spAutoFit/>
          </a:bodyPr>
          <a:lstStyle/>
          <a:p>
            <a:pPr algn="ctr"/>
            <a:r>
              <a:rPr lang="en-US" sz="1600" b="1" dirty="0" smtClean="0"/>
              <a:t>We are Banglalink</a:t>
            </a:r>
          </a:p>
          <a:p>
            <a:pPr algn="ctr"/>
            <a:r>
              <a:rPr lang="en-US" sz="1600" b="1" dirty="0" smtClean="0"/>
              <a:t>We receive other </a:t>
            </a:r>
          </a:p>
          <a:p>
            <a:pPr algn="ctr"/>
            <a:r>
              <a:rPr lang="en-US" sz="1600" b="1" dirty="0" smtClean="0"/>
              <a:t>operators calls via ICX</a:t>
            </a:r>
            <a:endParaRPr lang="en-US" sz="1600" b="1" dirty="0"/>
          </a:p>
        </p:txBody>
      </p:sp>
      <p:sp>
        <p:nvSpPr>
          <p:cNvPr id="51" name="TextBox 50"/>
          <p:cNvSpPr txBox="1"/>
          <p:nvPr/>
        </p:nvSpPr>
        <p:spPr>
          <a:xfrm>
            <a:off x="4777533" y="5086729"/>
            <a:ext cx="2636940" cy="584775"/>
          </a:xfrm>
          <a:prstGeom prst="rect">
            <a:avLst/>
          </a:prstGeom>
          <a:noFill/>
        </p:spPr>
        <p:txBody>
          <a:bodyPr wrap="none" rtlCol="0">
            <a:spAutoFit/>
          </a:bodyPr>
          <a:lstStyle/>
          <a:p>
            <a:pPr algn="ctr"/>
            <a:r>
              <a:rPr lang="en-US" sz="1600" b="1" dirty="0" smtClean="0">
                <a:solidFill>
                  <a:srgbClr val="00B050"/>
                </a:solidFill>
              </a:rPr>
              <a:t>We exchange </a:t>
            </a:r>
          </a:p>
          <a:p>
            <a:pPr algn="ctr"/>
            <a:r>
              <a:rPr lang="en-US" sz="1600" b="1" dirty="0">
                <a:solidFill>
                  <a:srgbClr val="00B050"/>
                </a:solidFill>
              </a:rPr>
              <a:t>i</a:t>
            </a:r>
            <a:r>
              <a:rPr lang="en-US" sz="1600" b="1" dirty="0" smtClean="0">
                <a:solidFill>
                  <a:srgbClr val="00B050"/>
                </a:solidFill>
              </a:rPr>
              <a:t>nter-operator domestic calls</a:t>
            </a:r>
            <a:endParaRPr lang="en-US" sz="1600" b="1" dirty="0">
              <a:solidFill>
                <a:srgbClr val="00B050"/>
              </a:solidFill>
            </a:endParaRPr>
          </a:p>
        </p:txBody>
      </p:sp>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5775" y="1723307"/>
            <a:ext cx="987478" cy="987478"/>
          </a:xfrm>
          <a:prstGeom prst="rect">
            <a:avLst/>
          </a:prstGeom>
        </p:spPr>
      </p:pic>
      <p:pic>
        <p:nvPicPr>
          <p:cNvPr id="60" name="Pictur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5968" y="1764504"/>
            <a:ext cx="581268" cy="581268"/>
          </a:xfrm>
          <a:prstGeom prst="rect">
            <a:avLst/>
          </a:prstGeom>
        </p:spPr>
      </p:pic>
    </p:spTree>
    <p:extLst>
      <p:ext uri="{BB962C8B-B14F-4D97-AF65-F5344CB8AC3E}">
        <p14:creationId xmlns:p14="http://schemas.microsoft.com/office/powerpoint/2010/main" val="15964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2000"/>
                                        <p:tgtEl>
                                          <p:spTgt spid="66"/>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2000"/>
                                        <p:tgtEl>
                                          <p:spTgt spid="45"/>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000"/>
                                        <p:tgtEl>
                                          <p:spTgt spid="46"/>
                                        </p:tgtEl>
                                      </p:cBhvr>
                                    </p:animEffect>
                                  </p:childTnLst>
                                </p:cTn>
                              </p:par>
                            </p:childTnLst>
                          </p:cTn>
                        </p:par>
                        <p:par>
                          <p:cTn id="28" fill="hold">
                            <p:stCondLst>
                              <p:cond delay="11000"/>
                            </p:stCondLst>
                            <p:childTnLst>
                              <p:par>
                                <p:cTn id="29" presetID="22" presetClass="entr" presetSubtype="8"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1500"/>
                                        <p:tgtEl>
                                          <p:spTgt spid="53"/>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500"/>
                                        <p:tgtEl>
                                          <p:spTgt spid="65"/>
                                        </p:tgtEl>
                                      </p:cBhvr>
                                    </p:animEffect>
                                  </p:childTnLst>
                                </p:cTn>
                              </p:par>
                            </p:childTnLst>
                          </p:cTn>
                        </p:par>
                        <p:par>
                          <p:cTn id="36" fill="hold">
                            <p:stCondLst>
                              <p:cond delay="14000"/>
                            </p:stCondLst>
                            <p:childTnLst>
                              <p:par>
                                <p:cTn id="37" presetID="10" presetClass="entr" presetSubtype="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2000"/>
                                        <p:tgtEl>
                                          <p:spTgt spid="72"/>
                                        </p:tgtEl>
                                      </p:cBhvr>
                                    </p:animEffect>
                                  </p:childTnLst>
                                </p:cTn>
                              </p:par>
                            </p:childTnLst>
                          </p:cTn>
                        </p:par>
                        <p:par>
                          <p:cTn id="40" fill="hold">
                            <p:stCondLst>
                              <p:cond delay="16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2000"/>
                                        <p:tgtEl>
                                          <p:spTgt spid="51"/>
                                        </p:tgtEl>
                                      </p:cBhvr>
                                    </p:animEffect>
                                  </p:childTnLst>
                                </p:cTn>
                              </p:par>
                            </p:childTnLst>
                          </p:cTn>
                        </p:par>
                        <p:par>
                          <p:cTn id="44" fill="hold">
                            <p:stCondLst>
                              <p:cond delay="18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1500"/>
                                        <p:tgtEl>
                                          <p:spTgt spid="39"/>
                                        </p:tgtEl>
                                      </p:cBhvr>
                                    </p:animEffect>
                                  </p:childTnLst>
                                </p:cTn>
                              </p:par>
                            </p:childTnLst>
                          </p:cTn>
                        </p:par>
                        <p:par>
                          <p:cTn id="48" fill="hold">
                            <p:stCondLst>
                              <p:cond delay="19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500"/>
                                        <p:tgtEl>
                                          <p:spTgt spid="12"/>
                                        </p:tgtEl>
                                      </p:cBhvr>
                                    </p:animEffect>
                                  </p:childTnLst>
                                </p:cTn>
                              </p:par>
                            </p:childTnLst>
                          </p:cTn>
                        </p:par>
                        <p:par>
                          <p:cTn id="52" fill="hold">
                            <p:stCondLst>
                              <p:cond delay="210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000"/>
                                        <p:tgtEl>
                                          <p:spTgt spid="50"/>
                                        </p:tgtEl>
                                      </p:cBhvr>
                                    </p:animEffect>
                                  </p:childTnLst>
                                </p:cTn>
                              </p:par>
                            </p:childTnLst>
                          </p:cTn>
                        </p:par>
                        <p:par>
                          <p:cTn id="56" fill="hold">
                            <p:stCondLst>
                              <p:cond delay="23000"/>
                            </p:stCondLst>
                            <p:childTnLst>
                              <p:par>
                                <p:cTn id="57" presetID="10" presetClass="entr" presetSubtype="0"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500"/>
                                        <p:tgtEl>
                                          <p:spTgt spid="59"/>
                                        </p:tgtEl>
                                      </p:cBhvr>
                                    </p:animEffect>
                                  </p:childTnLst>
                                </p:cTn>
                              </p:par>
                            </p:childTnLst>
                          </p:cTn>
                        </p:par>
                        <p:par>
                          <p:cTn id="60" fill="hold">
                            <p:stCondLst>
                              <p:cond delay="24500"/>
                            </p:stCondLst>
                            <p:childTnLst>
                              <p:par>
                                <p:cTn id="61" presetID="10" presetClass="exit" presetSubtype="0" fill="hold" grpId="1" nodeType="afterEffect">
                                  <p:stCondLst>
                                    <p:cond delay="0"/>
                                  </p:stCondLst>
                                  <p:childTnLst>
                                    <p:animEffect transition="out" filter="fade">
                                      <p:cBhvr>
                                        <p:cTn id="62" dur="1500"/>
                                        <p:tgtEl>
                                          <p:spTgt spid="62"/>
                                        </p:tgtEl>
                                      </p:cBhvr>
                                    </p:animEffect>
                                    <p:set>
                                      <p:cBhvr>
                                        <p:cTn id="63" dur="1" fill="hold">
                                          <p:stCondLst>
                                            <p:cond delay="1499"/>
                                          </p:stCondLst>
                                        </p:cTn>
                                        <p:tgtEl>
                                          <p:spTgt spid="6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500"/>
                                        <p:tgtEl>
                                          <p:spTgt spid="66"/>
                                        </p:tgtEl>
                                      </p:cBhvr>
                                    </p:animEffect>
                                    <p:set>
                                      <p:cBhvr>
                                        <p:cTn id="66" dur="1" fill="hold">
                                          <p:stCondLst>
                                            <p:cond delay="1499"/>
                                          </p:stCondLst>
                                        </p:cTn>
                                        <p:tgtEl>
                                          <p:spTgt spid="6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500"/>
                                        <p:tgtEl>
                                          <p:spTgt spid="45"/>
                                        </p:tgtEl>
                                      </p:cBhvr>
                                    </p:animEffect>
                                    <p:set>
                                      <p:cBhvr>
                                        <p:cTn id="69" dur="1" fill="hold">
                                          <p:stCondLst>
                                            <p:cond delay="1499"/>
                                          </p:stCondLst>
                                        </p:cTn>
                                        <p:tgtEl>
                                          <p:spTgt spid="4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500"/>
                                        <p:tgtEl>
                                          <p:spTgt spid="46"/>
                                        </p:tgtEl>
                                      </p:cBhvr>
                                    </p:animEffect>
                                    <p:set>
                                      <p:cBhvr>
                                        <p:cTn id="72" dur="1" fill="hold">
                                          <p:stCondLst>
                                            <p:cond delay="1499"/>
                                          </p:stCondLst>
                                        </p:cTn>
                                        <p:tgtEl>
                                          <p:spTgt spid="4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500"/>
                                        <p:tgtEl>
                                          <p:spTgt spid="72"/>
                                        </p:tgtEl>
                                      </p:cBhvr>
                                    </p:animEffect>
                                    <p:set>
                                      <p:cBhvr>
                                        <p:cTn id="75" dur="1" fill="hold">
                                          <p:stCondLst>
                                            <p:cond delay="1499"/>
                                          </p:stCondLst>
                                        </p:cTn>
                                        <p:tgtEl>
                                          <p:spTgt spid="7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500"/>
                                        <p:tgtEl>
                                          <p:spTgt spid="51"/>
                                        </p:tgtEl>
                                      </p:cBhvr>
                                    </p:animEffect>
                                    <p:set>
                                      <p:cBhvr>
                                        <p:cTn id="78" dur="1" fill="hold">
                                          <p:stCondLst>
                                            <p:cond delay="1499"/>
                                          </p:stCondLst>
                                        </p:cTn>
                                        <p:tgtEl>
                                          <p:spTgt spid="5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500"/>
                                        <p:tgtEl>
                                          <p:spTgt spid="50"/>
                                        </p:tgtEl>
                                      </p:cBhvr>
                                    </p:animEffect>
                                    <p:set>
                                      <p:cBhvr>
                                        <p:cTn id="81" dur="1" fill="hold">
                                          <p:stCondLst>
                                            <p:cond delay="1499"/>
                                          </p:stCondLst>
                                        </p:cTn>
                                        <p:tgtEl>
                                          <p:spTgt spid="50"/>
                                        </p:tgtEl>
                                        <p:attrNameLst>
                                          <p:attrName>style.visibility</p:attrName>
                                        </p:attrNameLst>
                                      </p:cBhvr>
                                      <p:to>
                                        <p:strVal val="hidden"/>
                                      </p:to>
                                    </p:set>
                                  </p:childTnLst>
                                </p:cTn>
                              </p:par>
                            </p:childTnLst>
                          </p:cTn>
                        </p:par>
                        <p:par>
                          <p:cTn id="82" fill="hold">
                            <p:stCondLst>
                              <p:cond delay="26000"/>
                            </p:stCondLst>
                            <p:childTnLst>
                              <p:par>
                                <p:cTn id="83" presetID="10" presetClass="entr" presetSubtype="0" fill="hold"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500"/>
                                        <p:tgtEl>
                                          <p:spTgt spid="77"/>
                                        </p:tgtEl>
                                      </p:cBhvr>
                                    </p:animEffect>
                                  </p:childTnLst>
                                </p:cTn>
                              </p:par>
                            </p:childTnLst>
                          </p:cTn>
                        </p:par>
                        <p:par>
                          <p:cTn id="86" fill="hold">
                            <p:stCondLst>
                              <p:cond delay="27500"/>
                            </p:stCondLst>
                            <p:childTnLst>
                              <p:par>
                                <p:cTn id="87" presetID="10" presetClass="entr" presetSubtype="0"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500"/>
                                        <p:tgtEl>
                                          <p:spTgt spid="54"/>
                                        </p:tgtEl>
                                      </p:cBhvr>
                                    </p:animEffect>
                                  </p:childTnLst>
                                </p:cTn>
                              </p:par>
                            </p:childTnLst>
                          </p:cTn>
                        </p:par>
                        <p:par>
                          <p:cTn id="90" fill="hold">
                            <p:stCondLst>
                              <p:cond delay="29000"/>
                            </p:stCondLst>
                            <p:childTnLst>
                              <p:par>
                                <p:cTn id="91" presetID="0" presetClass="path" presetSubtype="0" accel="50000" decel="50000" fill="hold" nodeType="afterEffect">
                                  <p:stCondLst>
                                    <p:cond delay="0"/>
                                  </p:stCondLst>
                                  <p:childTnLst>
                                    <p:animMotion origin="layout" path="M -0.00182 0.01574 L -0.00182 0.01597 C 0.0099 0.01435 0.01328 0.01296 0.02696 0.01574 C 0.02839 0.01597 0.0293 0.01782 0.03047 0.01852 C 0.03177 0.01921 0.03308 0.01968 0.03425 0.02014 C 0.03568 0.0213 0.03711 0.02245 0.03815 0.02407 C 0.03868 0.02546 0.03868 0.02685 0.0392 0.02824 C 0.04011 0.02986 0.04115 0.03102 0.04154 0.03241 C 0.04193 0.03426 0.04245 0.03634 0.04297 0.03819 C 0.04349 0.03958 0.04401 0.04051 0.0444 0.04213 C 0.04506 0.04583 0.04506 0.04931 0.04558 0.05301 C 0.04506 0.06898 0.04506 0.08426 0.0444 0.1 C 0.04349 0.11991 0.0444 0.11481 0.04154 0.12616 C 0.04141 0.12963 0.04063 0.13333 0.04063 0.13727 C 0.04063 0.15926 0.03972 0.15509 0.04297 0.16643 C 0.04349 0.17153 0.0444 0.17755 0.04558 0.18287 C 0.0461 0.18426 0.0461 0.18588 0.04688 0.18704 C 0.04844 0.19005 0.04935 0.19329 0.0517 0.19514 C 0.05417 0.19722 0.05664 0.19977 0.05951 0.20069 C 0.06185 0.20162 0.06446 0.20255 0.06693 0.20347 C 0.06823 0.2044 0.0694 0.20556 0.07071 0.20625 C 0.07175 0.20694 0.07331 0.20764 0.07461 0.20764 C 0.08881 0.20764 0.103 0.20671 0.11706 0.20625 C 0.12565 0.20324 0.11706 0.20556 0.13347 0.20625 C 0.15209 0.20694 0.1711 0.20718 0.18972 0.20764 C 0.19297 0.2081 0.20157 0.20764 0.20482 0.20764 C 0.25 0.20764 0.24219 0.2088 0.27149 0.20625 L 0.30638 0.20764 C 0.3293 0.2088 0.32253 0.20787 0.33672 0.21088 C 0.34545 0.20995 0.3543 0.20972 0.36302 0.20926 C 0.37709 0.2081 0.36641 0.20787 0.37787 0.20625 C 0.38243 0.20556 0.38737 0.20509 0.3918 0.20486 L 0.45313 0.20625 C 0.4599 0.20648 0.47253 0.20833 0.47969 0.20926 L 0.52995 0.20764 C 0.54323 0.20694 0.53737 0.20764 0.54115 0.20764 C 0.54506 0.20718 0.55 0.20671 0.55248 0.20625 C 0.57344 0.20648 0.5918 0.2044 0.61276 0.20486 C 0.61472 0.20486 0.6168 0.20625 0.61901 0.20625 C 0.63034 0.20625 0.64154 0.20509 0.65261 0.20486 C 0.66784 0.20069 0.64206 0.20764 0.678 0.20231 C 0.68047 0.20162 0.68295 0.20023 0.68542 0.19931 C 0.69063 0.19745 0.68815 0.19861 0.6931 0.19514 C 0.69375 0.19398 0.69453 0.19213 0.69558 0.1912 C 0.69662 0.19005 0.69844 0.18981 0.69935 0.18819 C 0.69987 0.18727 0.69987 0.18565 0.70039 0.18426 C 0.70196 0.18125 0.70534 0.17593 0.70534 0.17616 C 0.70586 0.17454 0.70612 0.17292 0.70677 0.17153 C 0.70821 0.16898 0.71172 0.16343 0.71172 0.16389 C 0.7142 0.15509 0.71263 0.16181 0.7142 0.14838 C 0.7155 0.13704 0.71498 0.14375 0.71693 0.13449 C 0.71993 0.11898 0.71602 0.13542 0.71927 0.12199 C 0.7198 0.11759 0.71993 0.11273 0.72045 0.10833 C 0.72149 0.10046 0.72149 0.10324 0.72292 0.09722 L 0.72435 0.0919 C 0.72474 0.08657 0.72578 0.07454 0.7267 0.06806 C 0.72722 0.0669 0.72774 0.06551 0.72813 0.06412 C 0.72865 0.06018 0.73021 0.04722 0.73073 0.04352 C 0.73125 0.03472 0.73073 0.02593 0.73203 0.0169 C 0.73216 0.01435 0.73386 0.01157 0.73438 0.00903 C 0.73451 0.00671 0.73503 0.0044 0.73555 0.00231 C 0.73633 -0.00069 0.73841 -0.00579 0.73841 -0.00556 L 0.73841 -0.00579 " pathEditMode="relative" rAng="0" ptsTypes="AAAAAAAAAAAAAAAAAAAAAAAAAAAAAAAAAAAAAAAAAAAAAAAAAAAAAAAAAAAAAAA">
                                      <p:cBhvr>
                                        <p:cTn id="92" dur="4000" fill="hold"/>
                                        <p:tgtEl>
                                          <p:spTgt spid="54"/>
                                        </p:tgtEl>
                                        <p:attrNameLst>
                                          <p:attrName>ppt_x</p:attrName>
                                          <p:attrName>ppt_y</p:attrName>
                                        </p:attrNameLst>
                                      </p:cBhvr>
                                      <p:rCtr x="37005" y="8681"/>
                                    </p:animMotion>
                                  </p:childTnLst>
                                </p:cTn>
                              </p:par>
                            </p:childTnLst>
                          </p:cTn>
                        </p:par>
                        <p:par>
                          <p:cTn id="93" fill="hold">
                            <p:stCondLst>
                              <p:cond delay="33000"/>
                            </p:stCondLst>
                            <p:childTnLst>
                              <p:par>
                                <p:cTn id="94" presetID="10" presetClass="exit" presetSubtype="0" fill="hold" nodeType="afterEffect">
                                  <p:stCondLst>
                                    <p:cond delay="0"/>
                                  </p:stCondLst>
                                  <p:childTnLst>
                                    <p:animEffect transition="out" filter="fade">
                                      <p:cBhvr>
                                        <p:cTn id="95" dur="1000"/>
                                        <p:tgtEl>
                                          <p:spTgt spid="54"/>
                                        </p:tgtEl>
                                      </p:cBhvr>
                                    </p:animEffect>
                                    <p:set>
                                      <p:cBhvr>
                                        <p:cTn id="96" dur="1" fill="hold">
                                          <p:stCondLst>
                                            <p:cond delay="999"/>
                                          </p:stCondLst>
                                        </p:cTn>
                                        <p:tgtEl>
                                          <p:spTgt spid="54"/>
                                        </p:tgtEl>
                                        <p:attrNameLst>
                                          <p:attrName>style.visibility</p:attrName>
                                        </p:attrNameLst>
                                      </p:cBhvr>
                                      <p:to>
                                        <p:strVal val="hidden"/>
                                      </p:to>
                                    </p:set>
                                  </p:childTnLst>
                                </p:cTn>
                              </p:par>
                            </p:childTnLst>
                          </p:cTn>
                        </p:par>
                        <p:par>
                          <p:cTn id="97" fill="hold">
                            <p:stCondLst>
                              <p:cond delay="34000"/>
                            </p:stCondLst>
                            <p:childTnLst>
                              <p:par>
                                <p:cTn id="98" presetID="10" presetClass="entr" presetSubtype="0" fill="hold"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1500"/>
                                        <p:tgtEl>
                                          <p:spTgt spid="78"/>
                                        </p:tgtEl>
                                      </p:cBhvr>
                                    </p:animEffect>
                                  </p:childTnLst>
                                </p:cTn>
                              </p:par>
                            </p:childTnLst>
                          </p:cTn>
                        </p:par>
                        <p:par>
                          <p:cTn id="101" fill="hold">
                            <p:stCondLst>
                              <p:cond delay="35500"/>
                            </p:stCondLst>
                            <p:childTnLst>
                              <p:par>
                                <p:cTn id="102" presetID="10" presetClass="entr" presetSubtype="0" fill="hold" nodeType="after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1500"/>
                                        <p:tgtEl>
                                          <p:spTgt spid="60"/>
                                        </p:tgtEl>
                                      </p:cBhvr>
                                    </p:animEffect>
                                  </p:childTnLst>
                                </p:cTn>
                              </p:par>
                            </p:childTnLst>
                          </p:cTn>
                        </p:par>
                        <p:par>
                          <p:cTn id="105" fill="hold">
                            <p:stCondLst>
                              <p:cond delay="37000"/>
                            </p:stCondLst>
                            <p:childTnLst>
                              <p:par>
                                <p:cTn id="106" presetID="0" presetClass="path" presetSubtype="0" accel="50000" decel="50000" fill="hold" nodeType="afterEffect">
                                  <p:stCondLst>
                                    <p:cond delay="0"/>
                                  </p:stCondLst>
                                  <p:childTnLst>
                                    <p:animMotion origin="layout" path="M -1.25E-6 -4.81481E-6 L -1.25E-6 -4.81481E-6 C 0.00052 0.02176 0.00065 0.04352 0.0013 0.06528 C 0.00143 0.06921 0.0026 0.07315 0.0026 0.07709 C 0.0026 0.12361 0.00417 0.1132 -1.25E-6 0.13542 C -0.00013 0.13796 -0.00169 0.15926 -0.0026 0.16366 C -0.00313 0.16621 -0.00417 0.16852 -0.00521 0.1706 C -0.01029 0.18102 -0.01159 0.18125 -0.01836 0.18935 C -0.01966 0.19074 -0.02083 0.19306 -0.0224 0.19398 C -0.025 0.1956 -0.02799 0.19584 -0.03021 0.19861 C -0.03646 0.20602 -0.03268 0.20232 -0.04206 0.2081 L -0.04609 0.21042 C -0.0474 0.21111 -0.0487 0.21204 -0.05 0.21273 C -0.0556 0.21505 -0.05807 0.21667 -0.06445 0.21736 C -0.075 0.21852 -0.08555 0.21898 -0.09609 0.21968 C -0.12109 0.23449 -0.09453 0.21968 -0.16576 0.22431 C -0.16719 0.22454 -0.16836 0.22593 -0.16966 0.22662 C -0.17148 0.22755 -0.17318 0.22847 -0.175 0.22894 C -0.18112 0.23079 -0.18724 0.23287 -0.19336 0.2338 C -0.21536 0.23658 -0.20573 0.23472 -0.2224 0.23843 C -0.23984 0.2463 -0.22943 0.24236 -0.26706 0.23843 C -0.26849 0.2382 -0.26966 0.23658 -0.27109 0.23611 C -0.27409 0.23496 -0.27721 0.23426 -0.28021 0.2338 C -0.29167 0.23195 -0.30313 0.23079 -0.31445 0.22894 C -0.31927 0.22824 -0.32409 0.22709 -0.32891 0.22662 C -0.34297 0.22546 -0.35703 0.22523 -0.37109 0.22431 C -0.38372 0.22523 -0.39648 0.22523 -0.40924 0.22662 C -0.41055 0.22685 -0.41172 0.22871 -0.41315 0.22894 C -0.41706 0.23009 -0.42109 0.23056 -0.425 0.23148 C -0.4263 0.23218 -0.4276 0.23334 -0.42891 0.2338 C -0.44271 0.23773 -0.44336 0.23565 -0.45924 0.2338 C -0.49115 0.21482 -0.45846 0.23334 -0.5513 0.22894 C -0.55521 0.22894 -0.55924 0.22755 -0.56315 0.22662 C -0.60456 0.22986 -0.59805 0.23056 -0.6487 0.22662 C -0.65599 0.22616 -0.65625 0.22315 -0.66315 0.22199 C -0.66966 0.22084 -0.6763 0.22037 -0.68294 0.21968 C -0.68503 0.21898 -0.68737 0.21829 -0.68945 0.21736 C -0.69219 0.21597 -0.6974 0.21273 -0.6974 0.21273 C -0.6987 0.20949 -0.7 0.20648 -0.7013 0.20324 C -0.70221 0.20093 -0.70299 0.19861 -0.70391 0.1963 C -0.70469 0.19468 -0.70573 0.19329 -0.70651 0.19167 C -0.70703 0.18935 -0.70755 0.18704 -0.70794 0.18472 C -0.70846 0.17917 -0.70911 0.17384 -0.70924 0.16829 C -0.71003 0.12847 -0.70964 0.08866 -0.71055 0.04908 C -0.71055 0.04468 -0.71302 0.03796 -0.71445 0.03496 C -0.7207 0.02222 -0.71875 0.02477 -0.725 0.02084 C -0.73164 0.00903 -0.72643 0.01621 -0.74466 0.01621 L -0.74466 0.01621 " pathEditMode="relative" ptsTypes="AAAAAAAAAAAAAAAAAAAAAAAAAAAAAAAAAAAAAAAAAAAAAAAA">
                                      <p:cBhvr>
                                        <p:cTn id="107" dur="4000" fill="hold"/>
                                        <p:tgtEl>
                                          <p:spTgt spid="60"/>
                                        </p:tgtEl>
                                        <p:attrNameLst>
                                          <p:attrName>ppt_x</p:attrName>
                                          <p:attrName>ppt_y</p:attrName>
                                        </p:attrNameLst>
                                      </p:cBhvr>
                                    </p:animMotion>
                                  </p:childTnLst>
                                </p:cTn>
                              </p:par>
                            </p:childTnLst>
                          </p:cTn>
                        </p:par>
                        <p:par>
                          <p:cTn id="108" fill="hold">
                            <p:stCondLst>
                              <p:cond delay="41000"/>
                            </p:stCondLst>
                            <p:childTnLst>
                              <p:par>
                                <p:cTn id="109" presetID="10" presetClass="exit" presetSubtype="0" fill="hold" nodeType="afterEffect">
                                  <p:stCondLst>
                                    <p:cond delay="0"/>
                                  </p:stCondLst>
                                  <p:childTnLst>
                                    <p:animEffect transition="out" filter="fade">
                                      <p:cBhvr>
                                        <p:cTn id="110" dur="1500"/>
                                        <p:tgtEl>
                                          <p:spTgt spid="60"/>
                                        </p:tgtEl>
                                      </p:cBhvr>
                                    </p:animEffect>
                                    <p:set>
                                      <p:cBhvr>
                                        <p:cTn id="111" dur="1" fill="hold">
                                          <p:stCondLst>
                                            <p:cond delay="1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6" grpId="0"/>
      <p:bldP spid="66" grpId="1"/>
      <p:bldP spid="72" grpId="0"/>
      <p:bldP spid="72" grpId="1"/>
      <p:bldP spid="45" grpId="0"/>
      <p:bldP spid="45" grpId="1"/>
      <p:bldP spid="46" grpId="0"/>
      <p:bldP spid="46" grpId="1"/>
      <p:bldP spid="50" grpId="0"/>
      <p:bldP spid="50" grpId="1"/>
      <p:bldP spid="51" grpId="0"/>
      <p:bldP spid="5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380623"/>
            <a:ext cx="10515600" cy="932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ICX Service for </a:t>
            </a:r>
            <a:r>
              <a:rPr lang="en-US" sz="3200" b="1" dirty="0" smtClean="0">
                <a:latin typeface="+mn-lt"/>
              </a:rPr>
              <a:t>foreign </a:t>
            </a:r>
            <a:r>
              <a:rPr lang="en-US" sz="3200" b="1" dirty="0">
                <a:latin typeface="+mn-lt"/>
              </a:rPr>
              <a:t>calls</a:t>
            </a: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052" y="1351819"/>
            <a:ext cx="1740327" cy="1740327"/>
          </a:xfrm>
          <a:prstGeom prst="rect">
            <a:avLst/>
          </a:prstGeom>
        </p:spPr>
      </p:pic>
      <p:grpSp>
        <p:nvGrpSpPr>
          <p:cNvPr id="50" name="Group 49"/>
          <p:cNvGrpSpPr/>
          <p:nvPr/>
        </p:nvGrpSpPr>
        <p:grpSpPr>
          <a:xfrm>
            <a:off x="9589589" y="2243855"/>
            <a:ext cx="2013045" cy="2013045"/>
            <a:chOff x="2327798" y="2943159"/>
            <a:chExt cx="2013045" cy="2013045"/>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52" name="TextBox 51"/>
            <p:cNvSpPr txBox="1"/>
            <p:nvPr/>
          </p:nvSpPr>
          <p:spPr>
            <a:xfrm>
              <a:off x="2469119" y="3687084"/>
              <a:ext cx="1744067" cy="584775"/>
            </a:xfrm>
            <a:prstGeom prst="rect">
              <a:avLst/>
            </a:prstGeom>
            <a:noFill/>
          </p:spPr>
          <p:txBody>
            <a:bodyPr wrap="none" rtlCol="0">
              <a:spAutoFit/>
            </a:bodyPr>
            <a:lstStyle/>
            <a:p>
              <a:pPr algn="ctr"/>
              <a:r>
                <a:rPr lang="en-US" sz="1600" b="1" dirty="0" smtClean="0"/>
                <a:t>Foreign</a:t>
              </a:r>
            </a:p>
            <a:p>
              <a:pPr algn="ctr"/>
              <a:r>
                <a:rPr lang="en-US" sz="1600" b="1" dirty="0" smtClean="0"/>
                <a:t>Operator Network</a:t>
              </a:r>
              <a:endParaRPr lang="en-US" sz="1600" b="1" dirty="0"/>
            </a:p>
          </p:txBody>
        </p:sp>
      </p:grpSp>
      <p:grpSp>
        <p:nvGrpSpPr>
          <p:cNvPr id="53" name="Group 52"/>
          <p:cNvGrpSpPr/>
          <p:nvPr/>
        </p:nvGrpSpPr>
        <p:grpSpPr>
          <a:xfrm>
            <a:off x="7534887" y="4065563"/>
            <a:ext cx="1014427" cy="1411266"/>
            <a:chOff x="7599485" y="3724545"/>
            <a:chExt cx="1014427" cy="1411266"/>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55" name="TextBox 54"/>
            <p:cNvSpPr txBox="1"/>
            <p:nvPr/>
          </p:nvSpPr>
          <p:spPr>
            <a:xfrm>
              <a:off x="7599485" y="4551036"/>
              <a:ext cx="1014427" cy="584775"/>
            </a:xfrm>
            <a:prstGeom prst="rect">
              <a:avLst/>
            </a:prstGeom>
            <a:noFill/>
          </p:spPr>
          <p:txBody>
            <a:bodyPr wrap="square" rtlCol="0">
              <a:spAutoFit/>
            </a:bodyPr>
            <a:lstStyle/>
            <a:p>
              <a:pPr algn="ctr"/>
              <a:r>
                <a:rPr lang="en-US" sz="1600" b="1" dirty="0" smtClean="0"/>
                <a:t>ITC Network</a:t>
              </a:r>
              <a:endParaRPr lang="en-US" sz="1600" b="1" dirty="0"/>
            </a:p>
          </p:txBody>
        </p:sp>
      </p:grpSp>
      <p:grpSp>
        <p:nvGrpSpPr>
          <p:cNvPr id="56" name="Group 55"/>
          <p:cNvGrpSpPr/>
          <p:nvPr/>
        </p:nvGrpSpPr>
        <p:grpSpPr>
          <a:xfrm>
            <a:off x="9533702" y="3552970"/>
            <a:ext cx="1772228" cy="2481022"/>
            <a:chOff x="10091381" y="3269654"/>
            <a:chExt cx="1772228" cy="2481022"/>
          </a:xfrm>
        </p:grpSpPr>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1381" y="3269654"/>
              <a:ext cx="1772228" cy="1772228"/>
            </a:xfrm>
            <a:prstGeom prst="rect">
              <a:avLst/>
            </a:prstGeom>
          </p:spPr>
        </p:pic>
        <p:sp>
          <p:nvSpPr>
            <p:cNvPr id="58" name="TextBox 57"/>
            <p:cNvSpPr txBox="1"/>
            <p:nvPr/>
          </p:nvSpPr>
          <p:spPr>
            <a:xfrm>
              <a:off x="10439596" y="4919679"/>
              <a:ext cx="1157686" cy="830997"/>
            </a:xfrm>
            <a:prstGeom prst="rect">
              <a:avLst/>
            </a:prstGeom>
            <a:noFill/>
          </p:spPr>
          <p:txBody>
            <a:bodyPr wrap="square" rtlCol="0">
              <a:spAutoFit/>
            </a:bodyPr>
            <a:lstStyle/>
            <a:p>
              <a:pPr algn="ctr"/>
              <a:r>
                <a:rPr lang="en-US" sz="1600" b="1" dirty="0" smtClean="0"/>
                <a:t>Anywhere in the WORLD!!!</a:t>
              </a:r>
              <a:endParaRPr lang="en-US" sz="1600" b="1" dirty="0"/>
            </a:p>
          </p:txBody>
        </p:sp>
      </p:grpSp>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4722" y="1345886"/>
            <a:ext cx="1953400" cy="1617779"/>
          </a:xfrm>
          <a:prstGeom prst="rect">
            <a:avLst/>
          </a:prstGeom>
        </p:spPr>
      </p:pic>
      <p:grpSp>
        <p:nvGrpSpPr>
          <p:cNvPr id="60" name="Group 59"/>
          <p:cNvGrpSpPr/>
          <p:nvPr/>
        </p:nvGrpSpPr>
        <p:grpSpPr>
          <a:xfrm>
            <a:off x="3596577" y="3894740"/>
            <a:ext cx="1058510" cy="1426325"/>
            <a:chOff x="4011631" y="3840156"/>
            <a:chExt cx="1058510" cy="1426325"/>
          </a:xfrm>
        </p:grpSpPr>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1631" y="3840156"/>
              <a:ext cx="1058510" cy="1058510"/>
            </a:xfrm>
            <a:prstGeom prst="rect">
              <a:avLst/>
            </a:prstGeom>
          </p:spPr>
        </p:pic>
        <p:sp>
          <p:nvSpPr>
            <p:cNvPr id="62" name="TextBox 61"/>
            <p:cNvSpPr txBox="1"/>
            <p:nvPr/>
          </p:nvSpPr>
          <p:spPr>
            <a:xfrm>
              <a:off x="4304283" y="4927927"/>
              <a:ext cx="473206" cy="338554"/>
            </a:xfrm>
            <a:prstGeom prst="rect">
              <a:avLst/>
            </a:prstGeom>
            <a:noFill/>
          </p:spPr>
          <p:txBody>
            <a:bodyPr wrap="none" rtlCol="0">
              <a:spAutoFit/>
            </a:bodyPr>
            <a:lstStyle/>
            <a:p>
              <a:pPr algn="ctr"/>
              <a:r>
                <a:rPr lang="en-US" sz="1600" b="1" dirty="0" smtClean="0"/>
                <a:t>IOS</a:t>
              </a:r>
              <a:endParaRPr lang="en-US" sz="1600" b="1" dirty="0"/>
            </a:p>
          </p:txBody>
        </p:sp>
      </p:grpSp>
      <p:grpSp>
        <p:nvGrpSpPr>
          <p:cNvPr id="66" name="Group 65"/>
          <p:cNvGrpSpPr>
            <a:grpSpLocks noChangeAspect="1"/>
          </p:cNvGrpSpPr>
          <p:nvPr/>
        </p:nvGrpSpPr>
        <p:grpSpPr>
          <a:xfrm>
            <a:off x="5297852" y="3950303"/>
            <a:ext cx="1303882" cy="1159447"/>
            <a:chOff x="871516" y="3845228"/>
            <a:chExt cx="2088977" cy="1857573"/>
          </a:xfrm>
        </p:grpSpPr>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516" y="3845228"/>
              <a:ext cx="2088977" cy="1394393"/>
            </a:xfrm>
            <a:prstGeom prst="rect">
              <a:avLst/>
            </a:prstGeom>
          </p:spPr>
        </p:pic>
        <p:sp>
          <p:nvSpPr>
            <p:cNvPr id="68" name="TextBox 67"/>
            <p:cNvSpPr txBox="1"/>
            <p:nvPr/>
          </p:nvSpPr>
          <p:spPr>
            <a:xfrm>
              <a:off x="1402148" y="5160397"/>
              <a:ext cx="890347" cy="542404"/>
            </a:xfrm>
            <a:prstGeom prst="rect">
              <a:avLst/>
            </a:prstGeom>
            <a:noFill/>
          </p:spPr>
          <p:txBody>
            <a:bodyPr wrap="none" rtlCol="0">
              <a:spAutoFit/>
            </a:bodyPr>
            <a:lstStyle/>
            <a:p>
              <a:pPr algn="ctr"/>
              <a:r>
                <a:rPr lang="en-US" sz="1600" b="1" dirty="0" smtClean="0"/>
                <a:t>IGW</a:t>
              </a:r>
              <a:endParaRPr lang="en-US" sz="1600" b="1" dirty="0"/>
            </a:p>
          </p:txBody>
        </p:sp>
      </p:grpSp>
      <p:cxnSp>
        <p:nvCxnSpPr>
          <p:cNvPr id="71" name="Straight Connector 70"/>
          <p:cNvCxnSpPr/>
          <p:nvPr/>
        </p:nvCxnSpPr>
        <p:spPr>
          <a:xfrm>
            <a:off x="2875954" y="4500853"/>
            <a:ext cx="7361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39595" y="4489116"/>
            <a:ext cx="7361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476319" y="4490966"/>
            <a:ext cx="11609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459404" y="4489116"/>
            <a:ext cx="11609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574539" y="1687554"/>
            <a:ext cx="2099742" cy="584775"/>
          </a:xfrm>
          <a:prstGeom prst="rect">
            <a:avLst/>
          </a:prstGeom>
          <a:noFill/>
        </p:spPr>
        <p:txBody>
          <a:bodyPr wrap="none" rtlCol="0">
            <a:spAutoFit/>
          </a:bodyPr>
          <a:lstStyle/>
          <a:p>
            <a:pPr algn="ctr"/>
            <a:r>
              <a:rPr lang="en-US" sz="1600" b="1" dirty="0" smtClean="0"/>
              <a:t>I’m using </a:t>
            </a:r>
            <a:r>
              <a:rPr lang="en-US" sz="1600" b="1" dirty="0" err="1" smtClean="0"/>
              <a:t>Robi</a:t>
            </a:r>
            <a:endParaRPr lang="en-US" sz="1600" b="1" dirty="0" smtClean="0"/>
          </a:p>
          <a:p>
            <a:pPr algn="ctr"/>
            <a:r>
              <a:rPr lang="en-US" sz="1600" b="1" dirty="0" smtClean="0"/>
              <a:t>How can I call abroad?</a:t>
            </a:r>
          </a:p>
        </p:txBody>
      </p:sp>
      <p:sp>
        <p:nvSpPr>
          <p:cNvPr id="87" name="TextBox 86"/>
          <p:cNvSpPr txBox="1"/>
          <p:nvPr/>
        </p:nvSpPr>
        <p:spPr>
          <a:xfrm>
            <a:off x="3085700" y="2900734"/>
            <a:ext cx="1558952" cy="830997"/>
          </a:xfrm>
          <a:prstGeom prst="rect">
            <a:avLst/>
          </a:prstGeom>
          <a:noFill/>
        </p:spPr>
        <p:txBody>
          <a:bodyPr wrap="none" rtlCol="0">
            <a:spAutoFit/>
          </a:bodyPr>
          <a:lstStyle/>
          <a:p>
            <a:pPr algn="ctr"/>
            <a:r>
              <a:rPr lang="en-US" sz="1600" b="1" dirty="0" smtClean="0"/>
              <a:t>We are </a:t>
            </a:r>
            <a:r>
              <a:rPr lang="en-US" sz="1600" b="1" dirty="0" err="1" smtClean="0"/>
              <a:t>Robi</a:t>
            </a:r>
            <a:endParaRPr lang="en-US" sz="1600" b="1" dirty="0" smtClean="0"/>
          </a:p>
          <a:p>
            <a:pPr algn="ctr"/>
            <a:r>
              <a:rPr lang="en-US" sz="1600" b="1" dirty="0" smtClean="0"/>
              <a:t>We transfer the </a:t>
            </a:r>
          </a:p>
          <a:p>
            <a:pPr algn="ctr"/>
            <a:r>
              <a:rPr lang="en-US" sz="1600" b="1" dirty="0" smtClean="0"/>
              <a:t>call to ICX.</a:t>
            </a:r>
            <a:endParaRPr lang="en-US" sz="1600" b="1" dirty="0"/>
          </a:p>
        </p:txBody>
      </p:sp>
      <p:sp>
        <p:nvSpPr>
          <p:cNvPr id="88" name="TextBox 87"/>
          <p:cNvSpPr txBox="1"/>
          <p:nvPr/>
        </p:nvSpPr>
        <p:spPr>
          <a:xfrm>
            <a:off x="604160" y="5320670"/>
            <a:ext cx="2408543" cy="830997"/>
          </a:xfrm>
          <a:prstGeom prst="rect">
            <a:avLst/>
          </a:prstGeom>
          <a:noFill/>
        </p:spPr>
        <p:txBody>
          <a:bodyPr wrap="none" rtlCol="0">
            <a:spAutoFit/>
          </a:bodyPr>
          <a:lstStyle/>
          <a:p>
            <a:pPr algn="ctr"/>
            <a:r>
              <a:rPr lang="en-US" sz="1600" b="1" dirty="0" smtClean="0"/>
              <a:t>We receive the call</a:t>
            </a:r>
          </a:p>
          <a:p>
            <a:pPr algn="ctr"/>
            <a:r>
              <a:rPr lang="en-US" sz="1600" b="1" dirty="0" smtClean="0"/>
              <a:t>The call will go abroad</a:t>
            </a:r>
          </a:p>
          <a:p>
            <a:pPr algn="ctr"/>
            <a:r>
              <a:rPr lang="en-US" sz="1600" b="1" dirty="0" smtClean="0"/>
              <a:t>We transfer the call to IOS</a:t>
            </a:r>
            <a:endParaRPr lang="en-US" sz="1600" b="1" dirty="0"/>
          </a:p>
        </p:txBody>
      </p:sp>
      <p:sp>
        <p:nvSpPr>
          <p:cNvPr id="89" name="TextBox 88"/>
          <p:cNvSpPr txBox="1"/>
          <p:nvPr/>
        </p:nvSpPr>
        <p:spPr>
          <a:xfrm>
            <a:off x="3128777" y="5311099"/>
            <a:ext cx="1911421" cy="830997"/>
          </a:xfrm>
          <a:prstGeom prst="rect">
            <a:avLst/>
          </a:prstGeom>
          <a:noFill/>
        </p:spPr>
        <p:txBody>
          <a:bodyPr wrap="none" rtlCol="0">
            <a:spAutoFit/>
          </a:bodyPr>
          <a:lstStyle/>
          <a:p>
            <a:pPr algn="ctr"/>
            <a:r>
              <a:rPr lang="en-US" sz="1600" b="1" dirty="0" smtClean="0"/>
              <a:t>We are IOS</a:t>
            </a:r>
          </a:p>
          <a:p>
            <a:pPr algn="ctr"/>
            <a:r>
              <a:rPr lang="en-US" sz="1600" b="1" dirty="0" smtClean="0"/>
              <a:t>We transfer the call </a:t>
            </a:r>
          </a:p>
          <a:p>
            <a:pPr algn="ctr"/>
            <a:r>
              <a:rPr lang="en-US" sz="1600" b="1" dirty="0" smtClean="0"/>
              <a:t>to IGW to go abroad</a:t>
            </a:r>
            <a:endParaRPr lang="en-US" sz="1600" b="1" dirty="0"/>
          </a:p>
        </p:txBody>
      </p:sp>
      <p:sp>
        <p:nvSpPr>
          <p:cNvPr id="90" name="TextBox 89"/>
          <p:cNvSpPr txBox="1"/>
          <p:nvPr/>
        </p:nvSpPr>
        <p:spPr>
          <a:xfrm>
            <a:off x="4989139" y="5233253"/>
            <a:ext cx="1835567" cy="584775"/>
          </a:xfrm>
          <a:prstGeom prst="rect">
            <a:avLst/>
          </a:prstGeom>
          <a:noFill/>
        </p:spPr>
        <p:txBody>
          <a:bodyPr wrap="none" rtlCol="0">
            <a:spAutoFit/>
          </a:bodyPr>
          <a:lstStyle/>
          <a:p>
            <a:pPr algn="ctr"/>
            <a:r>
              <a:rPr lang="en-US" sz="1600" b="1" dirty="0" smtClean="0"/>
              <a:t>We pass </a:t>
            </a:r>
          </a:p>
          <a:p>
            <a:pPr algn="ctr"/>
            <a:r>
              <a:rPr lang="en-US" sz="1600" b="1" dirty="0" smtClean="0"/>
              <a:t>the call through ITC</a:t>
            </a:r>
            <a:endParaRPr lang="en-US" sz="1600" b="1" dirty="0"/>
          </a:p>
        </p:txBody>
      </p:sp>
      <p:grpSp>
        <p:nvGrpSpPr>
          <p:cNvPr id="93" name="Group 92"/>
          <p:cNvGrpSpPr/>
          <p:nvPr/>
        </p:nvGrpSpPr>
        <p:grpSpPr>
          <a:xfrm>
            <a:off x="2694669" y="1260936"/>
            <a:ext cx="1333854" cy="1004559"/>
            <a:chOff x="4540886" y="1381596"/>
            <a:chExt cx="1333854" cy="1004559"/>
          </a:xfrm>
        </p:grpSpPr>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0886" y="1381596"/>
              <a:ext cx="1333854" cy="1004559"/>
            </a:xfrm>
            <a:prstGeom prst="rect">
              <a:avLst/>
            </a:prstGeom>
          </p:spPr>
        </p:pic>
        <p:sp>
          <p:nvSpPr>
            <p:cNvPr id="95" name="TextBox 94"/>
            <p:cNvSpPr txBox="1"/>
            <p:nvPr/>
          </p:nvSpPr>
          <p:spPr>
            <a:xfrm>
              <a:off x="4947126" y="1666296"/>
              <a:ext cx="627095" cy="338554"/>
            </a:xfrm>
            <a:prstGeom prst="rect">
              <a:avLst/>
            </a:prstGeom>
            <a:noFill/>
          </p:spPr>
          <p:txBody>
            <a:bodyPr wrap="none" rtlCol="0">
              <a:spAutoFit/>
            </a:bodyPr>
            <a:lstStyle/>
            <a:p>
              <a:r>
                <a:rPr lang="en-US" sz="1600" b="1" dirty="0" smtClean="0"/>
                <a:t>Hello</a:t>
              </a:r>
              <a:endParaRPr lang="en-US" sz="1600" b="1" dirty="0"/>
            </a:p>
          </p:txBody>
        </p:sp>
      </p:grpSp>
      <p:grpSp>
        <p:nvGrpSpPr>
          <p:cNvPr id="96" name="Group 95"/>
          <p:cNvGrpSpPr/>
          <p:nvPr/>
        </p:nvGrpSpPr>
        <p:grpSpPr>
          <a:xfrm>
            <a:off x="8768214" y="1151763"/>
            <a:ext cx="1215647" cy="1215647"/>
            <a:chOff x="8585366" y="1051616"/>
            <a:chExt cx="1215647" cy="1215647"/>
          </a:xfrm>
        </p:grpSpPr>
        <p:pic>
          <p:nvPicPr>
            <p:cNvPr id="97" name="Picture 9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5366" y="1051616"/>
              <a:ext cx="1215647" cy="1215647"/>
            </a:xfrm>
            <a:prstGeom prst="rect">
              <a:avLst/>
            </a:prstGeom>
          </p:spPr>
        </p:pic>
        <p:sp>
          <p:nvSpPr>
            <p:cNvPr id="98" name="TextBox 97"/>
            <p:cNvSpPr txBox="1"/>
            <p:nvPr/>
          </p:nvSpPr>
          <p:spPr>
            <a:xfrm>
              <a:off x="8955957" y="1462986"/>
              <a:ext cx="364202" cy="338554"/>
            </a:xfrm>
            <a:prstGeom prst="rect">
              <a:avLst/>
            </a:prstGeom>
            <a:noFill/>
          </p:spPr>
          <p:txBody>
            <a:bodyPr wrap="none" rtlCol="0">
              <a:spAutoFit/>
            </a:bodyPr>
            <a:lstStyle/>
            <a:p>
              <a:r>
                <a:rPr lang="en-US" sz="1600" b="1" dirty="0" smtClean="0"/>
                <a:t>Hi</a:t>
              </a:r>
              <a:endParaRPr lang="en-US" sz="1600" b="1" dirty="0"/>
            </a:p>
          </p:txBody>
        </p:sp>
      </p:grpSp>
      <p:grpSp>
        <p:nvGrpSpPr>
          <p:cNvPr id="100" name="Group 99"/>
          <p:cNvGrpSpPr/>
          <p:nvPr/>
        </p:nvGrpSpPr>
        <p:grpSpPr>
          <a:xfrm>
            <a:off x="558698" y="2356366"/>
            <a:ext cx="2475994" cy="2013045"/>
            <a:chOff x="558698" y="2356366"/>
            <a:chExt cx="2475994" cy="2013045"/>
          </a:xfrm>
        </p:grpSpPr>
        <p:grpSp>
          <p:nvGrpSpPr>
            <p:cNvPr id="43" name="Group 42"/>
            <p:cNvGrpSpPr/>
            <p:nvPr/>
          </p:nvGrpSpPr>
          <p:grpSpPr>
            <a:xfrm>
              <a:off x="1021647" y="2356366"/>
              <a:ext cx="2013045" cy="2013045"/>
              <a:chOff x="2327798" y="2943159"/>
              <a:chExt cx="2013045" cy="2013045"/>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46" name="TextBox 45"/>
              <p:cNvSpPr txBox="1"/>
              <p:nvPr/>
            </p:nvSpPr>
            <p:spPr>
              <a:xfrm>
                <a:off x="3032178" y="3717352"/>
                <a:ext cx="958532" cy="584775"/>
              </a:xfrm>
              <a:prstGeom prst="rect">
                <a:avLst/>
              </a:prstGeom>
              <a:noFill/>
            </p:spPr>
            <p:txBody>
              <a:bodyPr wrap="none" rtlCol="0">
                <a:spAutoFit/>
              </a:bodyPr>
              <a:lstStyle/>
              <a:p>
                <a:pPr algn="ctr"/>
                <a:r>
                  <a:rPr lang="en-US" sz="1600" b="1" dirty="0" smtClean="0"/>
                  <a:t>Operator</a:t>
                </a:r>
              </a:p>
              <a:p>
                <a:pPr algn="ctr"/>
                <a:r>
                  <a:rPr lang="en-US" sz="1600" b="1" dirty="0" smtClean="0"/>
                  <a:t>Network</a:t>
                </a:r>
                <a:endParaRPr lang="en-US" sz="1600" b="1" dirty="0"/>
              </a:p>
            </p:txBody>
          </p:sp>
        </p:grpSp>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8698" y="2863552"/>
              <a:ext cx="1209097" cy="1209097"/>
            </a:xfrm>
            <a:prstGeom prst="rect">
              <a:avLst/>
            </a:prstGeom>
          </p:spPr>
        </p:pic>
      </p:grpSp>
      <p:grpSp>
        <p:nvGrpSpPr>
          <p:cNvPr id="47" name="Group 46"/>
          <p:cNvGrpSpPr/>
          <p:nvPr/>
        </p:nvGrpSpPr>
        <p:grpSpPr>
          <a:xfrm>
            <a:off x="855402" y="3667342"/>
            <a:ext cx="2088977" cy="1653723"/>
            <a:chOff x="871516" y="3845228"/>
            <a:chExt cx="2088977" cy="1653723"/>
          </a:xfrm>
        </p:grpSpPr>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516" y="3845228"/>
              <a:ext cx="2088977" cy="1394393"/>
            </a:xfrm>
            <a:prstGeom prst="rect">
              <a:avLst/>
            </a:prstGeom>
          </p:spPr>
        </p:pic>
        <p:sp>
          <p:nvSpPr>
            <p:cNvPr id="49" name="TextBox 48"/>
            <p:cNvSpPr txBox="1"/>
            <p:nvPr/>
          </p:nvSpPr>
          <p:spPr>
            <a:xfrm>
              <a:off x="1616328" y="5160397"/>
              <a:ext cx="461986" cy="338554"/>
            </a:xfrm>
            <a:prstGeom prst="rect">
              <a:avLst/>
            </a:prstGeom>
            <a:noFill/>
          </p:spPr>
          <p:txBody>
            <a:bodyPr wrap="none" rtlCol="0">
              <a:spAutoFit/>
            </a:bodyPr>
            <a:lstStyle/>
            <a:p>
              <a:pPr algn="ctr"/>
              <a:r>
                <a:rPr lang="en-US" sz="1600" b="1" dirty="0" smtClean="0"/>
                <a:t>ICX</a:t>
              </a:r>
              <a:endParaRPr lang="en-US" sz="1600" b="1" dirty="0"/>
            </a:p>
          </p:txBody>
        </p:sp>
      </p:grpSp>
      <p:pic>
        <p:nvPicPr>
          <p:cNvPr id="92" name="Picture 9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50369" y="1765432"/>
            <a:ext cx="581268" cy="581268"/>
          </a:xfrm>
          <a:prstGeom prst="rect">
            <a:avLst/>
          </a:prstGeom>
        </p:spPr>
      </p:pic>
      <p:pic>
        <p:nvPicPr>
          <p:cNvPr id="91" name="Picture 9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5193" y="1721501"/>
            <a:ext cx="987478" cy="987478"/>
          </a:xfrm>
          <a:prstGeom prst="rect">
            <a:avLst/>
          </a:prstGeom>
        </p:spPr>
      </p:pic>
    </p:spTree>
    <p:extLst>
      <p:ext uri="{BB962C8B-B14F-4D97-AF65-F5344CB8AC3E}">
        <p14:creationId xmlns:p14="http://schemas.microsoft.com/office/powerpoint/2010/main" val="31007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500"/>
                                        <p:tgtEl>
                                          <p:spTgt spid="41"/>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2000"/>
                                        <p:tgtEl>
                                          <p:spTgt spid="86"/>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1500"/>
                                        <p:tgtEl>
                                          <p:spTgt spid="100"/>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000"/>
                                        <p:tgtEl>
                                          <p:spTgt spid="87"/>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500"/>
                                        <p:tgtEl>
                                          <p:spTgt spid="47"/>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2000"/>
                                        <p:tgtEl>
                                          <p:spTgt spid="88"/>
                                        </p:tgtEl>
                                      </p:cBhvr>
                                    </p:animEffect>
                                  </p:childTnLst>
                                </p:cTn>
                              </p:par>
                            </p:childTnLst>
                          </p:cTn>
                        </p:par>
                        <p:par>
                          <p:cTn id="28" fill="hold">
                            <p:stCondLst>
                              <p:cond delay="10500"/>
                            </p:stCondLst>
                            <p:childTnLst>
                              <p:par>
                                <p:cTn id="29" presetID="2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left)">
                                      <p:cBhvr>
                                        <p:cTn id="31" dur="1500"/>
                                        <p:tgtEl>
                                          <p:spTgt spid="71"/>
                                        </p:tgtEl>
                                      </p:cBhvr>
                                    </p:animEffect>
                                  </p:childTnLst>
                                </p:cTn>
                              </p:par>
                            </p:childTnLst>
                          </p:cTn>
                        </p:par>
                        <p:par>
                          <p:cTn id="32" fill="hold">
                            <p:stCondLst>
                              <p:cond delay="12000"/>
                            </p:stCondLst>
                            <p:childTnLst>
                              <p:par>
                                <p:cTn id="33" presetID="10" presetClass="entr" presetSubtype="0"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500"/>
                                        <p:tgtEl>
                                          <p:spTgt spid="60"/>
                                        </p:tgtEl>
                                      </p:cBhvr>
                                    </p:animEffect>
                                  </p:childTnLst>
                                </p:cTn>
                              </p:par>
                            </p:childTnLst>
                          </p:cTn>
                        </p:par>
                        <p:par>
                          <p:cTn id="36" fill="hold">
                            <p:stCondLst>
                              <p:cond delay="135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2000"/>
                                        <p:tgtEl>
                                          <p:spTgt spid="89"/>
                                        </p:tgtEl>
                                      </p:cBhvr>
                                    </p:animEffect>
                                  </p:childTnLst>
                                </p:cTn>
                              </p:par>
                            </p:childTnLst>
                          </p:cTn>
                        </p:par>
                        <p:par>
                          <p:cTn id="40" fill="hold">
                            <p:stCondLst>
                              <p:cond delay="15500"/>
                            </p:stCondLst>
                            <p:childTnLst>
                              <p:par>
                                <p:cTn id="41" presetID="22" presetClass="entr" presetSubtype="8"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left)">
                                      <p:cBhvr>
                                        <p:cTn id="43" dur="1500"/>
                                        <p:tgtEl>
                                          <p:spTgt spid="72"/>
                                        </p:tgtEl>
                                      </p:cBhvr>
                                    </p:animEffect>
                                  </p:childTnLst>
                                </p:cTn>
                              </p:par>
                            </p:childTnLst>
                          </p:cTn>
                        </p:par>
                        <p:par>
                          <p:cTn id="44" fill="hold">
                            <p:stCondLst>
                              <p:cond delay="17000"/>
                            </p:stCondLst>
                            <p:childTnLst>
                              <p:par>
                                <p:cTn id="45" presetID="10"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500"/>
                                        <p:tgtEl>
                                          <p:spTgt spid="66"/>
                                        </p:tgtEl>
                                      </p:cBhvr>
                                    </p:animEffect>
                                  </p:childTnLst>
                                </p:cTn>
                              </p:par>
                            </p:childTnLst>
                          </p:cTn>
                        </p:par>
                        <p:par>
                          <p:cTn id="48" fill="hold">
                            <p:stCondLst>
                              <p:cond delay="18500"/>
                            </p:stCondLst>
                            <p:childTnLst>
                              <p:par>
                                <p:cTn id="49" presetID="10" presetClass="entr" presetSubtype="0" fill="hold" grpId="0"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2000"/>
                                        <p:tgtEl>
                                          <p:spTgt spid="90"/>
                                        </p:tgtEl>
                                      </p:cBhvr>
                                    </p:animEffect>
                                  </p:childTnLst>
                                </p:cTn>
                              </p:par>
                            </p:childTnLst>
                          </p:cTn>
                        </p:par>
                        <p:par>
                          <p:cTn id="52" fill="hold">
                            <p:stCondLst>
                              <p:cond delay="20500"/>
                            </p:stCondLst>
                            <p:childTnLst>
                              <p:par>
                                <p:cTn id="53" presetID="22" presetClass="entr" presetSubtype="8"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wipe(left)">
                                      <p:cBhvr>
                                        <p:cTn id="55" dur="1500"/>
                                        <p:tgtEl>
                                          <p:spTgt spid="84"/>
                                        </p:tgtEl>
                                      </p:cBhvr>
                                    </p:animEffect>
                                  </p:childTnLst>
                                </p:cTn>
                              </p:par>
                            </p:childTnLst>
                          </p:cTn>
                        </p:par>
                        <p:par>
                          <p:cTn id="56" fill="hold">
                            <p:stCondLst>
                              <p:cond delay="22000"/>
                            </p:stCondLst>
                            <p:childTnLst>
                              <p:par>
                                <p:cTn id="57" presetID="10"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500"/>
                                        <p:tgtEl>
                                          <p:spTgt spid="53"/>
                                        </p:tgtEl>
                                      </p:cBhvr>
                                    </p:animEffect>
                                  </p:childTnLst>
                                </p:cTn>
                              </p:par>
                            </p:childTnLst>
                          </p:cTn>
                        </p:par>
                        <p:par>
                          <p:cTn id="60" fill="hold">
                            <p:stCondLst>
                              <p:cond delay="23500"/>
                            </p:stCondLst>
                            <p:childTnLst>
                              <p:par>
                                <p:cTn id="61" presetID="22" presetClass="entr" presetSubtype="8"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left)">
                                      <p:cBhvr>
                                        <p:cTn id="63" dur="1500"/>
                                        <p:tgtEl>
                                          <p:spTgt spid="85"/>
                                        </p:tgtEl>
                                      </p:cBhvr>
                                    </p:animEffect>
                                  </p:childTnLst>
                                </p:cTn>
                              </p:par>
                            </p:childTnLst>
                          </p:cTn>
                        </p:par>
                        <p:par>
                          <p:cTn id="64" fill="hold">
                            <p:stCondLst>
                              <p:cond delay="25000"/>
                            </p:stCondLst>
                            <p:childTnLst>
                              <p:par>
                                <p:cTn id="65" presetID="10" presetClass="entr" presetSubtype="0"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500"/>
                                        <p:tgtEl>
                                          <p:spTgt spid="56"/>
                                        </p:tgtEl>
                                      </p:cBhvr>
                                    </p:animEffect>
                                  </p:childTnLst>
                                </p:cTn>
                              </p:par>
                            </p:childTnLst>
                          </p:cTn>
                        </p:par>
                        <p:par>
                          <p:cTn id="68" fill="hold">
                            <p:stCondLst>
                              <p:cond delay="2650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1500"/>
                                        <p:tgtEl>
                                          <p:spTgt spid="50"/>
                                        </p:tgtEl>
                                      </p:cBhvr>
                                    </p:animEffect>
                                  </p:childTnLst>
                                </p:cTn>
                              </p:par>
                            </p:childTnLst>
                          </p:cTn>
                        </p:par>
                        <p:par>
                          <p:cTn id="72" fill="hold">
                            <p:stCondLst>
                              <p:cond delay="28000"/>
                            </p:stCondLst>
                            <p:childTnLst>
                              <p:par>
                                <p:cTn id="73" presetID="10" presetClass="entr" presetSubtype="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1500"/>
                                        <p:tgtEl>
                                          <p:spTgt spid="59"/>
                                        </p:tgtEl>
                                      </p:cBhvr>
                                    </p:animEffect>
                                  </p:childTnLst>
                                </p:cTn>
                              </p:par>
                            </p:childTnLst>
                          </p:cTn>
                        </p:par>
                        <p:par>
                          <p:cTn id="76" fill="hold">
                            <p:stCondLst>
                              <p:cond delay="29500"/>
                            </p:stCondLst>
                            <p:childTnLst>
                              <p:par>
                                <p:cTn id="77" presetID="10" presetClass="exit" presetSubtype="0" fill="hold" grpId="1" nodeType="afterEffect">
                                  <p:stCondLst>
                                    <p:cond delay="0"/>
                                  </p:stCondLst>
                                  <p:childTnLst>
                                    <p:animEffect transition="out" filter="fade">
                                      <p:cBhvr>
                                        <p:cTn id="78" dur="1500"/>
                                        <p:tgtEl>
                                          <p:spTgt spid="86"/>
                                        </p:tgtEl>
                                      </p:cBhvr>
                                    </p:animEffect>
                                    <p:set>
                                      <p:cBhvr>
                                        <p:cTn id="79" dur="1" fill="hold">
                                          <p:stCondLst>
                                            <p:cond delay="1499"/>
                                          </p:stCondLst>
                                        </p:cTn>
                                        <p:tgtEl>
                                          <p:spTgt spid="8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500"/>
                                        <p:tgtEl>
                                          <p:spTgt spid="87"/>
                                        </p:tgtEl>
                                      </p:cBhvr>
                                    </p:animEffect>
                                    <p:set>
                                      <p:cBhvr>
                                        <p:cTn id="82" dur="1" fill="hold">
                                          <p:stCondLst>
                                            <p:cond delay="1499"/>
                                          </p:stCondLst>
                                        </p:cTn>
                                        <p:tgtEl>
                                          <p:spTgt spid="8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500"/>
                                        <p:tgtEl>
                                          <p:spTgt spid="88"/>
                                        </p:tgtEl>
                                      </p:cBhvr>
                                    </p:animEffect>
                                    <p:set>
                                      <p:cBhvr>
                                        <p:cTn id="85" dur="1" fill="hold">
                                          <p:stCondLst>
                                            <p:cond delay="1499"/>
                                          </p:stCondLst>
                                        </p:cTn>
                                        <p:tgtEl>
                                          <p:spTgt spid="8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1500"/>
                                        <p:tgtEl>
                                          <p:spTgt spid="89"/>
                                        </p:tgtEl>
                                      </p:cBhvr>
                                    </p:animEffect>
                                    <p:set>
                                      <p:cBhvr>
                                        <p:cTn id="88" dur="1" fill="hold">
                                          <p:stCondLst>
                                            <p:cond delay="1499"/>
                                          </p:stCondLst>
                                        </p:cTn>
                                        <p:tgtEl>
                                          <p:spTgt spid="8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1500"/>
                                        <p:tgtEl>
                                          <p:spTgt spid="90"/>
                                        </p:tgtEl>
                                      </p:cBhvr>
                                    </p:animEffect>
                                    <p:set>
                                      <p:cBhvr>
                                        <p:cTn id="91" dur="1" fill="hold">
                                          <p:stCondLst>
                                            <p:cond delay="1499"/>
                                          </p:stCondLst>
                                        </p:cTn>
                                        <p:tgtEl>
                                          <p:spTgt spid="90"/>
                                        </p:tgtEl>
                                        <p:attrNameLst>
                                          <p:attrName>style.visibility</p:attrName>
                                        </p:attrNameLst>
                                      </p:cBhvr>
                                      <p:to>
                                        <p:strVal val="hidden"/>
                                      </p:to>
                                    </p:set>
                                  </p:childTnLst>
                                </p:cTn>
                              </p:par>
                            </p:childTnLst>
                          </p:cTn>
                        </p:par>
                        <p:par>
                          <p:cTn id="92" fill="hold">
                            <p:stCondLst>
                              <p:cond delay="31000"/>
                            </p:stCondLst>
                            <p:childTnLst>
                              <p:par>
                                <p:cTn id="93" presetID="10" presetClass="entr" presetSubtype="0" fill="hold" nodeType="after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fade">
                                      <p:cBhvr>
                                        <p:cTn id="95" dur="1500"/>
                                        <p:tgtEl>
                                          <p:spTgt spid="93"/>
                                        </p:tgtEl>
                                      </p:cBhvr>
                                    </p:animEffect>
                                  </p:childTnLst>
                                </p:cTn>
                              </p:par>
                            </p:childTnLst>
                          </p:cTn>
                        </p:par>
                        <p:par>
                          <p:cTn id="96" fill="hold">
                            <p:stCondLst>
                              <p:cond delay="32500"/>
                            </p:stCondLst>
                            <p:childTnLst>
                              <p:par>
                                <p:cTn id="97" presetID="10" presetClass="entr" presetSubtype="0" fill="hold" nodeType="after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1500"/>
                                        <p:tgtEl>
                                          <p:spTgt spid="91"/>
                                        </p:tgtEl>
                                      </p:cBhvr>
                                    </p:animEffect>
                                  </p:childTnLst>
                                </p:cTn>
                              </p:par>
                            </p:childTnLst>
                          </p:cTn>
                        </p:par>
                        <p:par>
                          <p:cTn id="100" fill="hold">
                            <p:stCondLst>
                              <p:cond delay="34000"/>
                            </p:stCondLst>
                            <p:childTnLst>
                              <p:par>
                                <p:cTn id="101" presetID="0" presetClass="path" presetSubtype="0" accel="50000" decel="50000" fill="hold" nodeType="afterEffect">
                                  <p:stCondLst>
                                    <p:cond delay="0"/>
                                  </p:stCondLst>
                                  <p:childTnLst>
                                    <p:animMotion origin="layout" path="M 8.33333E-7 -2.96296E-6 L 0.03672 -0.00232 L 0.03672 0.32778 L 0.72226 0.32523 L 0.76054 -0.03264 " pathEditMode="relative" ptsTypes="AAAAA">
                                      <p:cBhvr>
                                        <p:cTn id="102" dur="4000" fill="hold"/>
                                        <p:tgtEl>
                                          <p:spTgt spid="91"/>
                                        </p:tgtEl>
                                        <p:attrNameLst>
                                          <p:attrName>ppt_x</p:attrName>
                                          <p:attrName>ppt_y</p:attrName>
                                        </p:attrNameLst>
                                      </p:cBhvr>
                                    </p:animMotion>
                                  </p:childTnLst>
                                </p:cTn>
                              </p:par>
                            </p:childTnLst>
                          </p:cTn>
                        </p:par>
                        <p:par>
                          <p:cTn id="103" fill="hold">
                            <p:stCondLst>
                              <p:cond delay="38000"/>
                            </p:stCondLst>
                            <p:childTnLst>
                              <p:par>
                                <p:cTn id="104" presetID="10" presetClass="exit" presetSubtype="0" fill="hold" nodeType="afterEffect">
                                  <p:stCondLst>
                                    <p:cond delay="0"/>
                                  </p:stCondLst>
                                  <p:childTnLst>
                                    <p:animEffect transition="out" filter="fade">
                                      <p:cBhvr>
                                        <p:cTn id="105" dur="1500"/>
                                        <p:tgtEl>
                                          <p:spTgt spid="91"/>
                                        </p:tgtEl>
                                      </p:cBhvr>
                                    </p:animEffect>
                                    <p:set>
                                      <p:cBhvr>
                                        <p:cTn id="106" dur="1" fill="hold">
                                          <p:stCondLst>
                                            <p:cond delay="1499"/>
                                          </p:stCondLst>
                                        </p:cTn>
                                        <p:tgtEl>
                                          <p:spTgt spid="91"/>
                                        </p:tgtEl>
                                        <p:attrNameLst>
                                          <p:attrName>style.visibility</p:attrName>
                                        </p:attrNameLst>
                                      </p:cBhvr>
                                      <p:to>
                                        <p:strVal val="hidden"/>
                                      </p:to>
                                    </p:set>
                                  </p:childTnLst>
                                </p:cTn>
                              </p:par>
                            </p:childTnLst>
                          </p:cTn>
                        </p:par>
                        <p:par>
                          <p:cTn id="107" fill="hold">
                            <p:stCondLst>
                              <p:cond delay="39500"/>
                            </p:stCondLst>
                            <p:childTnLst>
                              <p:par>
                                <p:cTn id="108" presetID="10" presetClass="entr" presetSubtype="0" fill="hold" nodeType="after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1500"/>
                                        <p:tgtEl>
                                          <p:spTgt spid="96"/>
                                        </p:tgtEl>
                                      </p:cBhvr>
                                    </p:animEffect>
                                  </p:childTnLst>
                                </p:cTn>
                              </p:par>
                            </p:childTnLst>
                          </p:cTn>
                        </p:par>
                        <p:par>
                          <p:cTn id="111" fill="hold">
                            <p:stCondLst>
                              <p:cond delay="41000"/>
                            </p:stCondLst>
                            <p:childTnLst>
                              <p:par>
                                <p:cTn id="112" presetID="10" presetClass="entr" presetSubtype="0" fill="hold" nodeType="after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1500"/>
                                        <p:tgtEl>
                                          <p:spTgt spid="92"/>
                                        </p:tgtEl>
                                      </p:cBhvr>
                                    </p:animEffect>
                                  </p:childTnLst>
                                </p:cTn>
                              </p:par>
                            </p:childTnLst>
                          </p:cTn>
                        </p:par>
                        <p:par>
                          <p:cTn id="115" fill="hold">
                            <p:stCondLst>
                              <p:cond delay="42500"/>
                            </p:stCondLst>
                            <p:childTnLst>
                              <p:par>
                                <p:cTn id="116" presetID="0" presetClass="path" presetSubtype="0" accel="50000" decel="50000" fill="hold" nodeType="afterEffect">
                                  <p:stCondLst>
                                    <p:cond delay="0"/>
                                  </p:stCondLst>
                                  <p:childTnLst>
                                    <p:animMotion origin="layout" path="M -5.83333E-6 -3.33333E-6 L -0.04089 0.35301 L -0.72904 0.34815 L -0.73698 0.02084 L -0.7724 0.02315 " pathEditMode="relative" ptsTypes="AAAAA">
                                      <p:cBhvr>
                                        <p:cTn id="117" dur="4000" fill="hold"/>
                                        <p:tgtEl>
                                          <p:spTgt spid="92"/>
                                        </p:tgtEl>
                                        <p:attrNameLst>
                                          <p:attrName>ppt_x</p:attrName>
                                          <p:attrName>ppt_y</p:attrName>
                                        </p:attrNameLst>
                                      </p:cBhvr>
                                    </p:animMotion>
                                  </p:childTnLst>
                                </p:cTn>
                              </p:par>
                            </p:childTnLst>
                          </p:cTn>
                        </p:par>
                        <p:par>
                          <p:cTn id="118" fill="hold">
                            <p:stCondLst>
                              <p:cond delay="46500"/>
                            </p:stCondLst>
                            <p:childTnLst>
                              <p:par>
                                <p:cTn id="119" presetID="10" presetClass="exit" presetSubtype="0" fill="hold" nodeType="afterEffect">
                                  <p:stCondLst>
                                    <p:cond delay="0"/>
                                  </p:stCondLst>
                                  <p:childTnLst>
                                    <p:animEffect transition="out" filter="fade">
                                      <p:cBhvr>
                                        <p:cTn id="120" dur="1500"/>
                                        <p:tgtEl>
                                          <p:spTgt spid="92"/>
                                        </p:tgtEl>
                                      </p:cBhvr>
                                    </p:animEffect>
                                    <p:set>
                                      <p:cBhvr>
                                        <p:cTn id="121" dur="1" fill="hold">
                                          <p:stCondLst>
                                            <p:cond delay="14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6" grpId="1"/>
      <p:bldP spid="87" grpId="0"/>
      <p:bldP spid="87" grpId="1"/>
      <p:bldP spid="88" grpId="0"/>
      <p:bldP spid="88" grpId="1"/>
      <p:bldP spid="89" grpId="0"/>
      <p:bldP spid="89" grpId="1"/>
      <p:bldP spid="90" grpId="0"/>
      <p:bldP spid="9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893311" y="2629326"/>
            <a:ext cx="2013045" cy="2013045"/>
            <a:chOff x="2327798" y="2943159"/>
            <a:chExt cx="2013045" cy="2013045"/>
          </a:xfrm>
        </p:grpSpPr>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49" name="TextBox 48"/>
            <p:cNvSpPr txBox="1"/>
            <p:nvPr/>
          </p:nvSpPr>
          <p:spPr>
            <a:xfrm>
              <a:off x="2530146" y="3717352"/>
              <a:ext cx="1607749" cy="584775"/>
            </a:xfrm>
            <a:prstGeom prst="rect">
              <a:avLst/>
            </a:prstGeom>
            <a:noFill/>
          </p:spPr>
          <p:txBody>
            <a:bodyPr wrap="none" rtlCol="0">
              <a:spAutoFit/>
            </a:bodyPr>
            <a:lstStyle/>
            <a:p>
              <a:pPr algn="ctr"/>
              <a:r>
                <a:rPr lang="en-US" sz="1600" b="1" dirty="0" smtClean="0"/>
                <a:t>Mobile Operator</a:t>
              </a:r>
            </a:p>
            <a:p>
              <a:pPr algn="ctr"/>
              <a:r>
                <a:rPr lang="en-US" sz="1600" b="1" dirty="0" smtClean="0"/>
                <a:t>Network</a:t>
              </a:r>
              <a:endParaRPr lang="en-US" sz="1600" b="1" dirty="0"/>
            </a:p>
          </p:txBody>
        </p:sp>
      </p:grpSp>
      <p:sp>
        <p:nvSpPr>
          <p:cNvPr id="2" name="Title 1"/>
          <p:cNvSpPr>
            <a:spLocks noGrp="1"/>
          </p:cNvSpPr>
          <p:nvPr>
            <p:ph type="title"/>
          </p:nvPr>
        </p:nvSpPr>
        <p:spPr>
          <a:xfrm>
            <a:off x="838200" y="365126"/>
            <a:ext cx="10515600" cy="730312"/>
          </a:xfrm>
        </p:spPr>
        <p:txBody>
          <a:bodyPr>
            <a:normAutofit/>
          </a:bodyPr>
          <a:lstStyle/>
          <a:p>
            <a:r>
              <a:rPr lang="en-US" sz="3200" b="1" dirty="0" smtClean="0">
                <a:latin typeface="+mn-lt"/>
              </a:rPr>
              <a:t>ICX Service short code</a:t>
            </a:r>
            <a:endParaRPr lang="en-US" sz="3200" b="1"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716" y="1624779"/>
            <a:ext cx="1740327" cy="1740327"/>
          </a:xfrm>
          <a:prstGeom prst="rect">
            <a:avLst/>
          </a:prstGeom>
        </p:spPr>
      </p:pic>
      <p:sp>
        <p:nvSpPr>
          <p:cNvPr id="62" name="TextBox 61"/>
          <p:cNvSpPr txBox="1"/>
          <p:nvPr/>
        </p:nvSpPr>
        <p:spPr>
          <a:xfrm>
            <a:off x="2486833" y="1960514"/>
            <a:ext cx="2275174" cy="584775"/>
          </a:xfrm>
          <a:prstGeom prst="rect">
            <a:avLst/>
          </a:prstGeom>
          <a:noFill/>
        </p:spPr>
        <p:txBody>
          <a:bodyPr wrap="none" rtlCol="0">
            <a:spAutoFit/>
          </a:bodyPr>
          <a:lstStyle/>
          <a:p>
            <a:pPr algn="ctr"/>
            <a:r>
              <a:rPr lang="en-US" sz="1600" b="1" dirty="0" smtClean="0"/>
              <a:t>I need to use short code </a:t>
            </a:r>
          </a:p>
          <a:p>
            <a:pPr algn="ctr"/>
            <a:r>
              <a:rPr lang="en-US" sz="1600" b="1" dirty="0" smtClean="0"/>
              <a:t>for Value Added Service</a:t>
            </a:r>
          </a:p>
        </p:txBody>
      </p:sp>
      <p:grpSp>
        <p:nvGrpSpPr>
          <p:cNvPr id="65" name="Group 64"/>
          <p:cNvGrpSpPr/>
          <p:nvPr/>
        </p:nvGrpSpPr>
        <p:grpSpPr>
          <a:xfrm>
            <a:off x="3959865" y="3012126"/>
            <a:ext cx="2088977" cy="1653723"/>
            <a:chOff x="871516" y="3845228"/>
            <a:chExt cx="2088977" cy="165372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516" y="3845228"/>
              <a:ext cx="2088977" cy="1394393"/>
            </a:xfrm>
            <a:prstGeom prst="rect">
              <a:avLst/>
            </a:prstGeom>
          </p:spPr>
        </p:pic>
        <p:sp>
          <p:nvSpPr>
            <p:cNvPr id="64" name="TextBox 63"/>
            <p:cNvSpPr txBox="1"/>
            <p:nvPr/>
          </p:nvSpPr>
          <p:spPr>
            <a:xfrm>
              <a:off x="1616328" y="5160397"/>
              <a:ext cx="461986" cy="338554"/>
            </a:xfrm>
            <a:prstGeom prst="rect">
              <a:avLst/>
            </a:prstGeom>
            <a:noFill/>
          </p:spPr>
          <p:txBody>
            <a:bodyPr wrap="none" rtlCol="0">
              <a:spAutoFit/>
            </a:bodyPr>
            <a:lstStyle/>
            <a:p>
              <a:pPr algn="ctr"/>
              <a:r>
                <a:rPr lang="en-US" sz="1600" b="1" dirty="0" smtClean="0"/>
                <a:t>ICX</a:t>
              </a:r>
              <a:endParaRPr lang="en-US" sz="1600" b="1" dirty="0"/>
            </a:p>
          </p:txBody>
        </p:sp>
      </p:grpSp>
      <p:sp>
        <p:nvSpPr>
          <p:cNvPr id="72" name="TextBox 71"/>
          <p:cNvSpPr txBox="1"/>
          <p:nvPr/>
        </p:nvSpPr>
        <p:spPr>
          <a:xfrm>
            <a:off x="6226023" y="4685996"/>
            <a:ext cx="2468176" cy="584775"/>
          </a:xfrm>
          <a:prstGeom prst="rect">
            <a:avLst/>
          </a:prstGeom>
          <a:noFill/>
        </p:spPr>
        <p:txBody>
          <a:bodyPr wrap="none" rtlCol="0">
            <a:spAutoFit/>
          </a:bodyPr>
          <a:lstStyle/>
          <a:p>
            <a:pPr algn="ctr"/>
            <a:r>
              <a:rPr lang="en-US" sz="1600" b="1" dirty="0" smtClean="0"/>
              <a:t>We are IPTSP</a:t>
            </a:r>
          </a:p>
          <a:p>
            <a:pPr algn="ctr"/>
            <a:r>
              <a:rPr lang="en-US" sz="1600" b="1" dirty="0" smtClean="0">
                <a:solidFill>
                  <a:srgbClr val="00B050"/>
                </a:solidFill>
              </a:rPr>
              <a:t>We provide the short Code</a:t>
            </a:r>
          </a:p>
        </p:txBody>
      </p:sp>
      <p:grpSp>
        <p:nvGrpSpPr>
          <p:cNvPr id="77" name="Group 76"/>
          <p:cNvGrpSpPr/>
          <p:nvPr/>
        </p:nvGrpSpPr>
        <p:grpSpPr>
          <a:xfrm>
            <a:off x="2486833" y="1238388"/>
            <a:ext cx="1333854" cy="1004559"/>
            <a:chOff x="4540886" y="1381596"/>
            <a:chExt cx="1333854" cy="1004559"/>
          </a:xfrm>
        </p:grpSpPr>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0886" y="1381596"/>
              <a:ext cx="1333854" cy="1004559"/>
            </a:xfrm>
            <a:prstGeom prst="rect">
              <a:avLst/>
            </a:prstGeom>
          </p:spPr>
        </p:pic>
        <p:sp>
          <p:nvSpPr>
            <p:cNvPr id="75" name="TextBox 74"/>
            <p:cNvSpPr txBox="1"/>
            <p:nvPr/>
          </p:nvSpPr>
          <p:spPr>
            <a:xfrm>
              <a:off x="4947126" y="1666296"/>
              <a:ext cx="705642" cy="338554"/>
            </a:xfrm>
            <a:prstGeom prst="rect">
              <a:avLst/>
            </a:prstGeom>
            <a:noFill/>
          </p:spPr>
          <p:txBody>
            <a:bodyPr wrap="none" rtlCol="0">
              <a:spAutoFit/>
            </a:bodyPr>
            <a:lstStyle/>
            <a:p>
              <a:r>
                <a:rPr lang="en-US" sz="1600" b="1" dirty="0" smtClean="0"/>
                <a:t>16221</a:t>
              </a:r>
              <a:endParaRPr lang="en-US" sz="1600" b="1" dirty="0"/>
            </a:p>
          </p:txBody>
        </p:sp>
      </p:grpSp>
      <p:sp>
        <p:nvSpPr>
          <p:cNvPr id="45" name="TextBox 44"/>
          <p:cNvSpPr txBox="1"/>
          <p:nvPr/>
        </p:nvSpPr>
        <p:spPr>
          <a:xfrm>
            <a:off x="959850" y="4729717"/>
            <a:ext cx="1933223" cy="338554"/>
          </a:xfrm>
          <a:prstGeom prst="rect">
            <a:avLst/>
          </a:prstGeom>
          <a:noFill/>
        </p:spPr>
        <p:txBody>
          <a:bodyPr wrap="none" rtlCol="0">
            <a:spAutoFit/>
          </a:bodyPr>
          <a:lstStyle/>
          <a:p>
            <a:pPr algn="ctr"/>
            <a:r>
              <a:rPr lang="en-US" sz="1600" b="1" dirty="0" smtClean="0">
                <a:solidFill>
                  <a:srgbClr val="FF0000"/>
                </a:solidFill>
              </a:rPr>
              <a:t>What should we do?</a:t>
            </a:r>
            <a:endParaRPr lang="en-US" sz="1600" b="1" dirty="0">
              <a:solidFill>
                <a:srgbClr val="FF0000"/>
              </a:solidFill>
            </a:endParaRPr>
          </a:p>
        </p:txBody>
      </p:sp>
      <p:sp>
        <p:nvSpPr>
          <p:cNvPr id="46" name="TextBox 45"/>
          <p:cNvSpPr txBox="1"/>
          <p:nvPr/>
        </p:nvSpPr>
        <p:spPr>
          <a:xfrm>
            <a:off x="747002" y="5008357"/>
            <a:ext cx="2394117" cy="338554"/>
          </a:xfrm>
          <a:prstGeom prst="rect">
            <a:avLst/>
          </a:prstGeom>
          <a:noFill/>
        </p:spPr>
        <p:txBody>
          <a:bodyPr wrap="none" rtlCol="0">
            <a:spAutoFit/>
          </a:bodyPr>
          <a:lstStyle/>
          <a:p>
            <a:pPr algn="ctr"/>
            <a:r>
              <a:rPr lang="en-US" sz="1600" b="1" dirty="0" smtClean="0">
                <a:solidFill>
                  <a:srgbClr val="00B050"/>
                </a:solidFill>
              </a:rPr>
              <a:t>We transfer the call to ICX</a:t>
            </a:r>
            <a:endParaRPr lang="en-US" sz="1600" b="1" dirty="0">
              <a:solidFill>
                <a:srgbClr val="00B050"/>
              </a:solidFill>
            </a:endParaRPr>
          </a:p>
        </p:txBody>
      </p:sp>
      <p:sp>
        <p:nvSpPr>
          <p:cNvPr id="50" name="TextBox 49"/>
          <p:cNvSpPr txBox="1"/>
          <p:nvPr/>
        </p:nvSpPr>
        <p:spPr>
          <a:xfrm>
            <a:off x="9338478" y="4687119"/>
            <a:ext cx="1923988" cy="584775"/>
          </a:xfrm>
          <a:prstGeom prst="rect">
            <a:avLst/>
          </a:prstGeom>
          <a:noFill/>
        </p:spPr>
        <p:txBody>
          <a:bodyPr wrap="none" rtlCol="0">
            <a:spAutoFit/>
          </a:bodyPr>
          <a:lstStyle/>
          <a:p>
            <a:pPr algn="ctr"/>
            <a:r>
              <a:rPr lang="en-US" sz="1600" b="1" dirty="0" smtClean="0"/>
              <a:t>We provide </a:t>
            </a:r>
          </a:p>
          <a:p>
            <a:pPr algn="ctr"/>
            <a:r>
              <a:rPr lang="en-US" sz="1600" b="1" dirty="0" smtClean="0"/>
              <a:t>Value Added Service</a:t>
            </a:r>
            <a:endParaRPr lang="en-US" sz="1600" b="1" dirty="0"/>
          </a:p>
        </p:txBody>
      </p:sp>
      <p:grpSp>
        <p:nvGrpSpPr>
          <p:cNvPr id="35" name="Group 34"/>
          <p:cNvGrpSpPr/>
          <p:nvPr/>
        </p:nvGrpSpPr>
        <p:grpSpPr>
          <a:xfrm>
            <a:off x="6930856" y="3329723"/>
            <a:ext cx="1058510" cy="1426325"/>
            <a:chOff x="4011631" y="3840156"/>
            <a:chExt cx="1058510" cy="1426325"/>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1631" y="3840156"/>
              <a:ext cx="1058510" cy="1058510"/>
            </a:xfrm>
            <a:prstGeom prst="rect">
              <a:avLst/>
            </a:prstGeom>
          </p:spPr>
        </p:pic>
        <p:sp>
          <p:nvSpPr>
            <p:cNvPr id="37" name="TextBox 36"/>
            <p:cNvSpPr txBox="1"/>
            <p:nvPr/>
          </p:nvSpPr>
          <p:spPr>
            <a:xfrm>
              <a:off x="4213714" y="4927927"/>
              <a:ext cx="654346" cy="338554"/>
            </a:xfrm>
            <a:prstGeom prst="rect">
              <a:avLst/>
            </a:prstGeom>
            <a:noFill/>
          </p:spPr>
          <p:txBody>
            <a:bodyPr wrap="none" rtlCol="0">
              <a:spAutoFit/>
            </a:bodyPr>
            <a:lstStyle/>
            <a:p>
              <a:pPr algn="ctr"/>
              <a:r>
                <a:rPr lang="en-US" sz="1600" b="1" dirty="0" smtClean="0"/>
                <a:t>IPTSP</a:t>
              </a:r>
              <a:endParaRPr lang="en-US" sz="1600" b="1" dirty="0"/>
            </a:p>
          </p:txBody>
        </p:sp>
      </p:grpSp>
      <p:cxnSp>
        <p:nvCxnSpPr>
          <p:cNvPr id="5" name="Straight Connector 4"/>
          <p:cNvCxnSpPr/>
          <p:nvPr/>
        </p:nvCxnSpPr>
        <p:spPr>
          <a:xfrm>
            <a:off x="2873176" y="3884566"/>
            <a:ext cx="1215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33026" y="3884566"/>
            <a:ext cx="995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6" idx="3"/>
          </p:cNvCxnSpPr>
          <p:nvPr/>
        </p:nvCxnSpPr>
        <p:spPr>
          <a:xfrm>
            <a:off x="7989366" y="3858978"/>
            <a:ext cx="1408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9360757" y="2629325"/>
            <a:ext cx="2013045" cy="2013045"/>
            <a:chOff x="2327798" y="2943159"/>
            <a:chExt cx="2013045" cy="2013045"/>
          </a:xfrm>
        </p:grpSpPr>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57" name="TextBox 56"/>
            <p:cNvSpPr txBox="1"/>
            <p:nvPr/>
          </p:nvSpPr>
          <p:spPr>
            <a:xfrm>
              <a:off x="2892944" y="3714380"/>
              <a:ext cx="923714" cy="584775"/>
            </a:xfrm>
            <a:prstGeom prst="rect">
              <a:avLst/>
            </a:prstGeom>
            <a:noFill/>
          </p:spPr>
          <p:txBody>
            <a:bodyPr wrap="none" rtlCol="0">
              <a:spAutoFit/>
            </a:bodyPr>
            <a:lstStyle/>
            <a:p>
              <a:pPr algn="ctr"/>
              <a:r>
                <a:rPr lang="en-US" sz="1600" b="1" dirty="0" smtClean="0"/>
                <a:t>Service </a:t>
              </a:r>
            </a:p>
            <a:p>
              <a:pPr algn="ctr"/>
              <a:r>
                <a:rPr lang="en-US" sz="1600" b="1" dirty="0" smtClean="0"/>
                <a:t>Network</a:t>
              </a:r>
              <a:endParaRPr lang="en-US" sz="1600" b="1" dirty="0"/>
            </a:p>
          </p:txBody>
        </p:sp>
      </p:grpSp>
      <p:sp>
        <p:nvSpPr>
          <p:cNvPr id="52" name="TextBox 51"/>
          <p:cNvSpPr txBox="1"/>
          <p:nvPr/>
        </p:nvSpPr>
        <p:spPr>
          <a:xfrm>
            <a:off x="3441172" y="4729717"/>
            <a:ext cx="2586477" cy="338554"/>
          </a:xfrm>
          <a:prstGeom prst="rect">
            <a:avLst/>
          </a:prstGeom>
          <a:noFill/>
        </p:spPr>
        <p:txBody>
          <a:bodyPr wrap="none" rtlCol="0">
            <a:spAutoFit/>
          </a:bodyPr>
          <a:lstStyle/>
          <a:p>
            <a:pPr algn="ctr"/>
            <a:r>
              <a:rPr lang="en-US" sz="1600" b="1" dirty="0" smtClean="0">
                <a:solidFill>
                  <a:srgbClr val="00B050"/>
                </a:solidFill>
              </a:rPr>
              <a:t>We transfer the call to IPTSP</a:t>
            </a:r>
            <a:endParaRPr lang="en-US" sz="1600" b="1" dirty="0">
              <a:solidFill>
                <a:srgbClr val="00B050"/>
              </a:solidFill>
            </a:endParaRPr>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7126" y="3568344"/>
            <a:ext cx="581268" cy="58126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0846" y="802337"/>
            <a:ext cx="1185674" cy="1054610"/>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775" y="1996267"/>
            <a:ext cx="987478" cy="987478"/>
          </a:xfrm>
          <a:prstGeom prst="rect">
            <a:avLst/>
          </a:prstGeom>
        </p:spPr>
      </p:pic>
    </p:spTree>
    <p:extLst>
      <p:ext uri="{BB962C8B-B14F-4D97-AF65-F5344CB8AC3E}">
        <p14:creationId xmlns:p14="http://schemas.microsoft.com/office/powerpoint/2010/main" val="23701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500"/>
                                        <p:tgtEl>
                                          <p:spTgt spid="47"/>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2000"/>
                                        <p:tgtEl>
                                          <p:spTgt spid="46"/>
                                        </p:tgtEl>
                                      </p:cBhvr>
                                    </p:animEffect>
                                  </p:childTnLst>
                                </p:cTn>
                              </p:par>
                            </p:childTnLst>
                          </p:cTn>
                        </p:par>
                        <p:par>
                          <p:cTn id="24" fill="hold">
                            <p:stCondLst>
                              <p:cond delay="9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500"/>
                                        <p:tgtEl>
                                          <p:spTgt spid="5"/>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500"/>
                                        <p:tgtEl>
                                          <p:spTgt spid="65"/>
                                        </p:tgtEl>
                                      </p:cBhvr>
                                    </p:animEffect>
                                  </p:childTnLst>
                                </p:cTn>
                              </p:par>
                            </p:childTnLst>
                          </p:cTn>
                        </p:par>
                        <p:par>
                          <p:cTn id="32" fill="hold">
                            <p:stCondLst>
                              <p:cond delay="12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2000"/>
                                        <p:tgtEl>
                                          <p:spTgt spid="52"/>
                                        </p:tgtEl>
                                      </p:cBhvr>
                                    </p:animEffect>
                                  </p:childTnLst>
                                </p:cTn>
                              </p:par>
                            </p:childTnLst>
                          </p:cTn>
                        </p:par>
                        <p:par>
                          <p:cTn id="36" fill="hold">
                            <p:stCondLst>
                              <p:cond delay="14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500"/>
                                        <p:tgtEl>
                                          <p:spTgt spid="9"/>
                                        </p:tgtEl>
                                      </p:cBhvr>
                                    </p:animEffect>
                                  </p:childTnLst>
                                </p:cTn>
                              </p:par>
                            </p:childTnLst>
                          </p:cTn>
                        </p:par>
                        <p:par>
                          <p:cTn id="40" fill="hold">
                            <p:stCondLst>
                              <p:cond delay="15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500"/>
                                        <p:tgtEl>
                                          <p:spTgt spid="35"/>
                                        </p:tgtEl>
                                      </p:cBhvr>
                                    </p:animEffect>
                                  </p:childTnLst>
                                </p:cTn>
                              </p:par>
                            </p:childTnLst>
                          </p:cTn>
                        </p:par>
                        <p:par>
                          <p:cTn id="44" fill="hold">
                            <p:stCondLst>
                              <p:cond delay="17000"/>
                            </p:stCondLst>
                            <p:childTnLst>
                              <p:par>
                                <p:cTn id="45" presetID="10"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2000"/>
                                        <p:tgtEl>
                                          <p:spTgt spid="72"/>
                                        </p:tgtEl>
                                      </p:cBhvr>
                                    </p:animEffect>
                                  </p:childTnLst>
                                </p:cTn>
                              </p:par>
                            </p:childTnLst>
                          </p:cTn>
                        </p:par>
                        <p:par>
                          <p:cTn id="48" fill="hold">
                            <p:stCondLst>
                              <p:cond delay="190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500"/>
                                        <p:tgtEl>
                                          <p:spTgt spid="14"/>
                                        </p:tgtEl>
                                      </p:cBhvr>
                                    </p:animEffect>
                                  </p:childTnLst>
                                </p:cTn>
                              </p:par>
                            </p:childTnLst>
                          </p:cTn>
                        </p:par>
                        <p:par>
                          <p:cTn id="52" fill="hold">
                            <p:stCondLst>
                              <p:cond delay="20500"/>
                            </p:stCondLst>
                            <p:childTnLst>
                              <p:par>
                                <p:cTn id="53" presetID="10"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500"/>
                                        <p:tgtEl>
                                          <p:spTgt spid="55"/>
                                        </p:tgtEl>
                                      </p:cBhvr>
                                    </p:animEffect>
                                  </p:childTnLst>
                                </p:cTn>
                              </p:par>
                            </p:childTnLst>
                          </p:cTn>
                        </p:par>
                        <p:par>
                          <p:cTn id="56" fill="hold">
                            <p:stCondLst>
                              <p:cond delay="22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2000"/>
                                        <p:tgtEl>
                                          <p:spTgt spid="50"/>
                                        </p:tgtEl>
                                      </p:cBhvr>
                                    </p:animEffect>
                                  </p:childTnLst>
                                </p:cTn>
                              </p:par>
                            </p:childTnLst>
                          </p:cTn>
                        </p:par>
                        <p:par>
                          <p:cTn id="60" fill="hold">
                            <p:stCondLst>
                              <p:cond delay="24000"/>
                            </p:stCondLst>
                            <p:childTnLst>
                              <p:par>
                                <p:cTn id="61" presetID="10" presetClass="exit" presetSubtype="0" fill="hold" grpId="1" nodeType="afterEffect">
                                  <p:stCondLst>
                                    <p:cond delay="0"/>
                                  </p:stCondLst>
                                  <p:childTnLst>
                                    <p:animEffect transition="out" filter="fade">
                                      <p:cBhvr>
                                        <p:cTn id="62" dur="1500"/>
                                        <p:tgtEl>
                                          <p:spTgt spid="62"/>
                                        </p:tgtEl>
                                      </p:cBhvr>
                                    </p:animEffect>
                                    <p:set>
                                      <p:cBhvr>
                                        <p:cTn id="63" dur="1" fill="hold">
                                          <p:stCondLst>
                                            <p:cond delay="1499"/>
                                          </p:stCondLst>
                                        </p:cTn>
                                        <p:tgtEl>
                                          <p:spTgt spid="6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500"/>
                                        <p:tgtEl>
                                          <p:spTgt spid="45"/>
                                        </p:tgtEl>
                                      </p:cBhvr>
                                    </p:animEffect>
                                    <p:set>
                                      <p:cBhvr>
                                        <p:cTn id="66" dur="1" fill="hold">
                                          <p:stCondLst>
                                            <p:cond delay="1499"/>
                                          </p:stCondLst>
                                        </p:cTn>
                                        <p:tgtEl>
                                          <p:spTgt spid="4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500"/>
                                        <p:tgtEl>
                                          <p:spTgt spid="46"/>
                                        </p:tgtEl>
                                      </p:cBhvr>
                                    </p:animEffect>
                                    <p:set>
                                      <p:cBhvr>
                                        <p:cTn id="69" dur="1" fill="hold">
                                          <p:stCondLst>
                                            <p:cond delay="1499"/>
                                          </p:stCondLst>
                                        </p:cTn>
                                        <p:tgtEl>
                                          <p:spTgt spid="4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500"/>
                                        <p:tgtEl>
                                          <p:spTgt spid="52"/>
                                        </p:tgtEl>
                                      </p:cBhvr>
                                    </p:animEffect>
                                    <p:set>
                                      <p:cBhvr>
                                        <p:cTn id="72" dur="1" fill="hold">
                                          <p:stCondLst>
                                            <p:cond delay="1499"/>
                                          </p:stCondLst>
                                        </p:cTn>
                                        <p:tgtEl>
                                          <p:spTgt spid="5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500"/>
                                        <p:tgtEl>
                                          <p:spTgt spid="72"/>
                                        </p:tgtEl>
                                      </p:cBhvr>
                                    </p:animEffect>
                                    <p:set>
                                      <p:cBhvr>
                                        <p:cTn id="75" dur="1" fill="hold">
                                          <p:stCondLst>
                                            <p:cond delay="1499"/>
                                          </p:stCondLst>
                                        </p:cTn>
                                        <p:tgtEl>
                                          <p:spTgt spid="7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500"/>
                                        <p:tgtEl>
                                          <p:spTgt spid="50"/>
                                        </p:tgtEl>
                                      </p:cBhvr>
                                    </p:animEffect>
                                    <p:set>
                                      <p:cBhvr>
                                        <p:cTn id="78" dur="1" fill="hold">
                                          <p:stCondLst>
                                            <p:cond delay="1499"/>
                                          </p:stCondLst>
                                        </p:cTn>
                                        <p:tgtEl>
                                          <p:spTgt spid="50"/>
                                        </p:tgtEl>
                                        <p:attrNameLst>
                                          <p:attrName>style.visibility</p:attrName>
                                        </p:attrNameLst>
                                      </p:cBhvr>
                                      <p:to>
                                        <p:strVal val="hidden"/>
                                      </p:to>
                                    </p:set>
                                  </p:childTnLst>
                                </p:cTn>
                              </p:par>
                            </p:childTnLst>
                          </p:cTn>
                        </p:par>
                        <p:par>
                          <p:cTn id="79" fill="hold">
                            <p:stCondLst>
                              <p:cond delay="25500"/>
                            </p:stCondLst>
                            <p:childTnLst>
                              <p:par>
                                <p:cTn id="80" presetID="10" presetClass="entr" presetSubtype="0" fill="hold"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fade">
                                      <p:cBhvr>
                                        <p:cTn id="82" dur="1500"/>
                                        <p:tgtEl>
                                          <p:spTgt spid="77"/>
                                        </p:tgtEl>
                                      </p:cBhvr>
                                    </p:animEffect>
                                  </p:childTnLst>
                                </p:cTn>
                              </p:par>
                            </p:childTnLst>
                          </p:cTn>
                        </p:par>
                        <p:par>
                          <p:cTn id="83" fill="hold">
                            <p:stCondLst>
                              <p:cond delay="27000"/>
                            </p:stCondLst>
                            <p:childTnLst>
                              <p:par>
                                <p:cTn id="84" presetID="10" presetClass="entr" presetSubtype="0"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par>
                          <p:cTn id="87" fill="hold">
                            <p:stCondLst>
                              <p:cond delay="27500"/>
                            </p:stCondLst>
                            <p:childTnLst>
                              <p:par>
                                <p:cTn id="88" presetID="0" presetClass="path" presetSubtype="0" accel="50000" decel="50000" fill="hold" nodeType="afterEffect">
                                  <p:stCondLst>
                                    <p:cond delay="0"/>
                                  </p:stCondLst>
                                  <p:childTnLst>
                                    <p:animMotion origin="layout" path="M 7.29167E-6 2.96296E-6 L 0.06264 0.21296 L 0.72188 0.20694 " pathEditMode="relative" ptsTypes="AAA">
                                      <p:cBhvr>
                                        <p:cTn id="89" dur="2000" fill="hold"/>
                                        <p:tgtEl>
                                          <p:spTgt spid="54"/>
                                        </p:tgtEl>
                                        <p:attrNameLst>
                                          <p:attrName>ppt_x</p:attrName>
                                          <p:attrName>ppt_y</p:attrName>
                                        </p:attrNameLst>
                                      </p:cBhvr>
                                    </p:animMotion>
                                  </p:childTnLst>
                                </p:cTn>
                              </p:par>
                            </p:childTnLst>
                          </p:cTn>
                        </p:par>
                        <p:par>
                          <p:cTn id="90" fill="hold">
                            <p:stCondLst>
                              <p:cond delay="29500"/>
                            </p:stCondLst>
                            <p:childTnLst>
                              <p:par>
                                <p:cTn id="91" presetID="10" presetClass="exit" presetSubtype="0" fill="hold" nodeType="afterEffect">
                                  <p:stCondLst>
                                    <p:cond delay="0"/>
                                  </p:stCondLst>
                                  <p:childTnLst>
                                    <p:animEffect transition="out" filter="fade">
                                      <p:cBhvr>
                                        <p:cTn id="92" dur="1500"/>
                                        <p:tgtEl>
                                          <p:spTgt spid="54"/>
                                        </p:tgtEl>
                                      </p:cBhvr>
                                    </p:animEffect>
                                    <p:set>
                                      <p:cBhvr>
                                        <p:cTn id="93" dur="1" fill="hold">
                                          <p:stCondLst>
                                            <p:cond delay="1499"/>
                                          </p:stCondLst>
                                        </p:cTn>
                                        <p:tgtEl>
                                          <p:spTgt spid="54"/>
                                        </p:tgtEl>
                                        <p:attrNameLst>
                                          <p:attrName>style.visibility</p:attrName>
                                        </p:attrNameLst>
                                      </p:cBhvr>
                                      <p:to>
                                        <p:strVal val="hidden"/>
                                      </p:to>
                                    </p:set>
                                  </p:childTnLst>
                                </p:cTn>
                              </p:par>
                            </p:childTnLst>
                          </p:cTn>
                        </p:par>
                        <p:par>
                          <p:cTn id="94" fill="hold">
                            <p:stCondLst>
                              <p:cond delay="31000"/>
                            </p:stCondLst>
                            <p:childTnLst>
                              <p:par>
                                <p:cTn id="95" presetID="10" presetClass="entr" presetSubtype="0" fill="hold"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p:stCondLst>
                              <p:cond delay="31500"/>
                            </p:stCondLst>
                            <p:childTnLst>
                              <p:par>
                                <p:cTn id="99" presetID="0" presetClass="path" presetSubtype="0" accel="50000" decel="50000" fill="hold" nodeType="afterEffect">
                                  <p:stCondLst>
                                    <p:cond delay="0"/>
                                  </p:stCondLst>
                                  <p:childTnLst>
                                    <p:animMotion origin="layout" path="M 6.25E-6 5.55556E-6 L -0.64713 0.00996 L -0.70976 -0.20486 " pathEditMode="relative" ptsTypes="AAA">
                                      <p:cBhvr>
                                        <p:cTn id="100" dur="2000" fill="hold"/>
                                        <p:tgtEl>
                                          <p:spTgt spid="58"/>
                                        </p:tgtEl>
                                        <p:attrNameLst>
                                          <p:attrName>ppt_x</p:attrName>
                                          <p:attrName>ppt_y</p:attrName>
                                        </p:attrNameLst>
                                      </p:cBhvr>
                                    </p:animMotion>
                                  </p:childTnLst>
                                </p:cTn>
                              </p:par>
                            </p:childTnLst>
                          </p:cTn>
                        </p:par>
                        <p:par>
                          <p:cTn id="101" fill="hold">
                            <p:stCondLst>
                              <p:cond delay="33500"/>
                            </p:stCondLst>
                            <p:childTnLst>
                              <p:par>
                                <p:cTn id="102" presetID="10" presetClass="exit" presetSubtype="0" fill="hold" nodeType="afterEffect">
                                  <p:stCondLst>
                                    <p:cond delay="0"/>
                                  </p:stCondLst>
                                  <p:childTnLst>
                                    <p:animEffect transition="out" filter="fade">
                                      <p:cBhvr>
                                        <p:cTn id="103" dur="500"/>
                                        <p:tgtEl>
                                          <p:spTgt spid="58"/>
                                        </p:tgtEl>
                                      </p:cBhvr>
                                    </p:animEffect>
                                    <p:set>
                                      <p:cBhvr>
                                        <p:cTn id="104" dur="1" fill="hold">
                                          <p:stCondLst>
                                            <p:cond delay="499"/>
                                          </p:stCondLst>
                                        </p:cTn>
                                        <p:tgtEl>
                                          <p:spTgt spid="58"/>
                                        </p:tgtEl>
                                        <p:attrNameLst>
                                          <p:attrName>style.visibility</p:attrName>
                                        </p:attrNameLst>
                                      </p:cBhvr>
                                      <p:to>
                                        <p:strVal val="hidden"/>
                                      </p:to>
                                    </p:set>
                                  </p:childTnLst>
                                </p:cTn>
                              </p:par>
                            </p:childTnLst>
                          </p:cTn>
                        </p:par>
                        <p:par>
                          <p:cTn id="105" fill="hold">
                            <p:stCondLst>
                              <p:cond delay="34000"/>
                            </p:stCondLst>
                            <p:childTnLst>
                              <p:par>
                                <p:cTn id="106" presetID="10" presetClass="exit" presetSubtype="0" fill="hold" nodeType="afterEffect">
                                  <p:stCondLst>
                                    <p:cond delay="0"/>
                                  </p:stCondLst>
                                  <p:childTnLst>
                                    <p:animEffect transition="out" filter="fade">
                                      <p:cBhvr>
                                        <p:cTn id="107" dur="1500"/>
                                        <p:tgtEl>
                                          <p:spTgt spid="77"/>
                                        </p:tgtEl>
                                      </p:cBhvr>
                                    </p:animEffect>
                                    <p:set>
                                      <p:cBhvr>
                                        <p:cTn id="108" dur="1" fill="hold">
                                          <p:stCondLst>
                                            <p:cond delay="1499"/>
                                          </p:stCondLst>
                                        </p:cTn>
                                        <p:tgtEl>
                                          <p:spTgt spid="77"/>
                                        </p:tgtEl>
                                        <p:attrNameLst>
                                          <p:attrName>style.visibility</p:attrName>
                                        </p:attrNameLst>
                                      </p:cBhvr>
                                      <p:to>
                                        <p:strVal val="hidden"/>
                                      </p:to>
                                    </p:set>
                                  </p:childTnLst>
                                </p:cTn>
                              </p:par>
                            </p:childTnLst>
                          </p:cTn>
                        </p:par>
                        <p:par>
                          <p:cTn id="109" fill="hold">
                            <p:stCondLst>
                              <p:cond delay="35500"/>
                            </p:stCondLst>
                            <p:childTnLst>
                              <p:par>
                                <p:cTn id="110" presetID="10" presetClass="entr" presetSubtype="0" fill="hold" nodeType="after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1500"/>
                                        <p:tgtEl>
                                          <p:spTgt spid="15"/>
                                        </p:tgtEl>
                                      </p:cBhvr>
                                    </p:animEffect>
                                  </p:childTnLst>
                                </p:cTn>
                              </p:par>
                            </p:childTnLst>
                          </p:cTn>
                        </p:par>
                        <p:par>
                          <p:cTn id="113" fill="hold">
                            <p:stCondLst>
                              <p:cond delay="37000"/>
                            </p:stCondLst>
                            <p:childTnLst>
                              <p:par>
                                <p:cTn id="114" presetID="26" presetClass="emph" presetSubtype="0" fill="hold" nodeType="afterEffect">
                                  <p:stCondLst>
                                    <p:cond delay="0"/>
                                  </p:stCondLst>
                                  <p:childTnLst>
                                    <p:animEffect transition="out" filter="fade">
                                      <p:cBhvr>
                                        <p:cTn id="115" dur="500" tmFilter="0, 0; .2, .5; .8, .5; 1, 0"/>
                                        <p:tgtEl>
                                          <p:spTgt spid="15"/>
                                        </p:tgtEl>
                                      </p:cBhvr>
                                    </p:animEffect>
                                    <p:animScale>
                                      <p:cBhvr>
                                        <p:cTn id="116" dur="250" autoRev="1" fill="hold"/>
                                        <p:tgtEl>
                                          <p:spTgt spid="15"/>
                                        </p:tgtEl>
                                      </p:cBhvr>
                                      <p:by x="105000" y="105000"/>
                                    </p:animScale>
                                  </p:childTnLst>
                                </p:cTn>
                              </p:par>
                            </p:childTnLst>
                          </p:cTn>
                        </p:par>
                        <p:par>
                          <p:cTn id="117" fill="hold">
                            <p:stCondLst>
                              <p:cond delay="37500"/>
                            </p:stCondLst>
                            <p:childTnLst>
                              <p:par>
                                <p:cTn id="118" presetID="26" presetClass="emph" presetSubtype="0" fill="hold" nodeType="afterEffect">
                                  <p:stCondLst>
                                    <p:cond delay="0"/>
                                  </p:stCondLst>
                                  <p:childTnLst>
                                    <p:animEffect transition="out" filter="fade">
                                      <p:cBhvr>
                                        <p:cTn id="119" dur="500" tmFilter="0, 0; .2, .5; .8, .5; 1, 0"/>
                                        <p:tgtEl>
                                          <p:spTgt spid="15"/>
                                        </p:tgtEl>
                                      </p:cBhvr>
                                    </p:animEffect>
                                    <p:animScale>
                                      <p:cBhvr>
                                        <p:cTn id="120" dur="250" autoRev="1" fill="hold"/>
                                        <p:tgtEl>
                                          <p:spTgt spid="15"/>
                                        </p:tgtEl>
                                      </p:cBhvr>
                                      <p:by x="105000" y="105000"/>
                                    </p:animScale>
                                  </p:childTnLst>
                                </p:cTn>
                              </p:par>
                            </p:childTnLst>
                          </p:cTn>
                        </p:par>
                        <p:par>
                          <p:cTn id="121" fill="hold">
                            <p:stCondLst>
                              <p:cond delay="38000"/>
                            </p:stCondLst>
                            <p:childTnLst>
                              <p:par>
                                <p:cTn id="122" presetID="26" presetClass="emph" presetSubtype="0" fill="hold" nodeType="afterEffect">
                                  <p:stCondLst>
                                    <p:cond delay="0"/>
                                  </p:stCondLst>
                                  <p:childTnLst>
                                    <p:animEffect transition="out" filter="fade">
                                      <p:cBhvr>
                                        <p:cTn id="123" dur="500" tmFilter="0, 0; .2, .5; .8, .5; 1, 0"/>
                                        <p:tgtEl>
                                          <p:spTgt spid="15"/>
                                        </p:tgtEl>
                                      </p:cBhvr>
                                    </p:animEffect>
                                    <p:animScale>
                                      <p:cBhvr>
                                        <p:cTn id="124" dur="250" autoRev="1" fill="hold"/>
                                        <p:tgtEl>
                                          <p:spTgt spid="15"/>
                                        </p:tgtEl>
                                      </p:cBhvr>
                                      <p:by x="105000" y="105000"/>
                                    </p:animScale>
                                  </p:childTnLst>
                                </p:cTn>
                              </p:par>
                            </p:childTnLst>
                          </p:cTn>
                        </p:par>
                        <p:par>
                          <p:cTn id="125" fill="hold">
                            <p:stCondLst>
                              <p:cond delay="38500"/>
                            </p:stCondLst>
                            <p:childTnLst>
                              <p:par>
                                <p:cTn id="126" presetID="26" presetClass="emph" presetSubtype="0" fill="hold" nodeType="afterEffect">
                                  <p:stCondLst>
                                    <p:cond delay="0"/>
                                  </p:stCondLst>
                                  <p:childTnLst>
                                    <p:animEffect transition="out" filter="fade">
                                      <p:cBhvr>
                                        <p:cTn id="127" dur="500" tmFilter="0, 0; .2, .5; .8, .5; 1, 0"/>
                                        <p:tgtEl>
                                          <p:spTgt spid="15"/>
                                        </p:tgtEl>
                                      </p:cBhvr>
                                    </p:animEffect>
                                    <p:animScale>
                                      <p:cBhvr>
                                        <p:cTn id="128" dur="250" autoRev="1" fill="hold"/>
                                        <p:tgtEl>
                                          <p:spTgt spid="15"/>
                                        </p:tgtEl>
                                      </p:cBhvr>
                                      <p:by x="105000" y="105000"/>
                                    </p:animScale>
                                  </p:childTnLst>
                                </p:cTn>
                              </p:par>
                            </p:childTnLst>
                          </p:cTn>
                        </p:par>
                        <p:par>
                          <p:cTn id="129" fill="hold">
                            <p:stCondLst>
                              <p:cond delay="39000"/>
                            </p:stCondLst>
                            <p:childTnLst>
                              <p:par>
                                <p:cTn id="130" presetID="26" presetClass="emph" presetSubtype="0" fill="hold" nodeType="afterEffect">
                                  <p:stCondLst>
                                    <p:cond delay="0"/>
                                  </p:stCondLst>
                                  <p:childTnLst>
                                    <p:animEffect transition="out" filter="fade">
                                      <p:cBhvr>
                                        <p:cTn id="131" dur="500" tmFilter="0, 0; .2, .5; .8, .5; 1, 0"/>
                                        <p:tgtEl>
                                          <p:spTgt spid="15"/>
                                        </p:tgtEl>
                                      </p:cBhvr>
                                    </p:animEffect>
                                    <p:animScale>
                                      <p:cBhvr>
                                        <p:cTn id="132" dur="250" autoRev="1" fill="hold"/>
                                        <p:tgtEl>
                                          <p:spTgt spid="15"/>
                                        </p:tgtEl>
                                      </p:cBhvr>
                                      <p:by x="105000" y="105000"/>
                                    </p:animScale>
                                  </p:childTnLst>
                                </p:cTn>
                              </p:par>
                            </p:childTnLst>
                          </p:cTn>
                        </p:par>
                        <p:par>
                          <p:cTn id="133" fill="hold">
                            <p:stCondLst>
                              <p:cond delay="39500"/>
                            </p:stCondLst>
                            <p:childTnLst>
                              <p:par>
                                <p:cTn id="134" presetID="26" presetClass="emph" presetSubtype="0" fill="hold" nodeType="afterEffect">
                                  <p:stCondLst>
                                    <p:cond delay="0"/>
                                  </p:stCondLst>
                                  <p:childTnLst>
                                    <p:animEffect transition="out" filter="fade">
                                      <p:cBhvr>
                                        <p:cTn id="135" dur="500" tmFilter="0, 0; .2, .5; .8, .5; 1, 0"/>
                                        <p:tgtEl>
                                          <p:spTgt spid="15"/>
                                        </p:tgtEl>
                                      </p:cBhvr>
                                    </p:animEffect>
                                    <p:animScale>
                                      <p:cBhvr>
                                        <p:cTn id="136" dur="250" autoRev="1" fill="hold"/>
                                        <p:tgtEl>
                                          <p:spTgt spid="15"/>
                                        </p:tgtEl>
                                      </p:cBhvr>
                                      <p:by x="105000" y="105000"/>
                                    </p:animScale>
                                  </p:childTnLst>
                                </p:cTn>
                              </p:par>
                            </p:childTnLst>
                          </p:cTn>
                        </p:par>
                        <p:par>
                          <p:cTn id="137" fill="hold">
                            <p:stCondLst>
                              <p:cond delay="40000"/>
                            </p:stCondLst>
                            <p:childTnLst>
                              <p:par>
                                <p:cTn id="138" presetID="26" presetClass="emph" presetSubtype="0" fill="hold" nodeType="afterEffect">
                                  <p:stCondLst>
                                    <p:cond delay="0"/>
                                  </p:stCondLst>
                                  <p:childTnLst>
                                    <p:animEffect transition="out" filter="fade">
                                      <p:cBhvr>
                                        <p:cTn id="139" dur="500" tmFilter="0, 0; .2, .5; .8, .5; 1, 0"/>
                                        <p:tgtEl>
                                          <p:spTgt spid="15"/>
                                        </p:tgtEl>
                                      </p:cBhvr>
                                    </p:animEffect>
                                    <p:animScale>
                                      <p:cBhvr>
                                        <p:cTn id="140" dur="250" autoRev="1" fill="hold"/>
                                        <p:tgtEl>
                                          <p:spTgt spid="15"/>
                                        </p:tgtEl>
                                      </p:cBhvr>
                                      <p:by x="105000" y="105000"/>
                                    </p:animScale>
                                  </p:childTnLst>
                                </p:cTn>
                              </p:par>
                            </p:childTnLst>
                          </p:cTn>
                        </p:par>
                        <p:par>
                          <p:cTn id="141" fill="hold">
                            <p:stCondLst>
                              <p:cond delay="40500"/>
                            </p:stCondLst>
                            <p:childTnLst>
                              <p:par>
                                <p:cTn id="142" presetID="26" presetClass="emph" presetSubtype="0" fill="hold" nodeType="afterEffect">
                                  <p:stCondLst>
                                    <p:cond delay="0"/>
                                  </p:stCondLst>
                                  <p:childTnLst>
                                    <p:animEffect transition="out" filter="fade">
                                      <p:cBhvr>
                                        <p:cTn id="143" dur="500" tmFilter="0, 0; .2, .5; .8, .5; 1, 0"/>
                                        <p:tgtEl>
                                          <p:spTgt spid="15"/>
                                        </p:tgtEl>
                                      </p:cBhvr>
                                    </p:animEffect>
                                    <p:animScale>
                                      <p:cBhvr>
                                        <p:cTn id="144" dur="250" autoRev="1" fill="hold"/>
                                        <p:tgtEl>
                                          <p:spTgt spid="15"/>
                                        </p:tgtEl>
                                      </p:cBhvr>
                                      <p:by x="105000" y="105000"/>
                                    </p:animScale>
                                  </p:childTnLst>
                                </p:cTn>
                              </p:par>
                            </p:childTnLst>
                          </p:cTn>
                        </p:par>
                        <p:par>
                          <p:cTn id="145" fill="hold">
                            <p:stCondLst>
                              <p:cond delay="41000"/>
                            </p:stCondLst>
                            <p:childTnLst>
                              <p:par>
                                <p:cTn id="146" presetID="26" presetClass="emph" presetSubtype="0" fill="hold" nodeType="afterEffect">
                                  <p:stCondLst>
                                    <p:cond delay="0"/>
                                  </p:stCondLst>
                                  <p:childTnLst>
                                    <p:animEffect transition="out" filter="fade">
                                      <p:cBhvr>
                                        <p:cTn id="147" dur="500" tmFilter="0, 0; .2, .5; .8, .5; 1, 0"/>
                                        <p:tgtEl>
                                          <p:spTgt spid="15"/>
                                        </p:tgtEl>
                                      </p:cBhvr>
                                    </p:animEffect>
                                    <p:animScale>
                                      <p:cBhvr>
                                        <p:cTn id="148"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72" grpId="0"/>
      <p:bldP spid="72" grpId="1"/>
      <p:bldP spid="45" grpId="0"/>
      <p:bldP spid="45" grpId="1"/>
      <p:bldP spid="46" grpId="0"/>
      <p:bldP spid="46" grpId="1"/>
      <p:bldP spid="50" grpId="0"/>
      <p:bldP spid="50" grpId="1"/>
      <p:bldP spid="52" grpId="0"/>
      <p:bldP spid="5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808" y="150118"/>
            <a:ext cx="2889524" cy="1557564"/>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NOC</a:t>
            </a:r>
          </a:p>
          <a:p>
            <a:pPr marL="285750" indent="-285750">
              <a:buFont typeface="Wingdings" panose="05000000000000000000" pitchFamily="2" charset="2"/>
              <a:buChar char="ü"/>
            </a:pPr>
            <a:r>
              <a:rPr lang="en-US" sz="1400" dirty="0" smtClean="0"/>
              <a:t>Network monitoring</a:t>
            </a:r>
          </a:p>
          <a:p>
            <a:pPr marL="285750" indent="-285750">
              <a:buFont typeface="Wingdings" panose="05000000000000000000" pitchFamily="2" charset="2"/>
              <a:buChar char="ü"/>
            </a:pPr>
            <a:r>
              <a:rPr lang="en-US" sz="1400" dirty="0" smtClean="0"/>
              <a:t>Communicate with respective departments and clients</a:t>
            </a:r>
            <a:endParaRPr lang="en-US" sz="1400" dirty="0"/>
          </a:p>
        </p:txBody>
      </p:sp>
      <p:sp>
        <p:nvSpPr>
          <p:cNvPr id="5" name="Rectangle 4"/>
          <p:cNvSpPr/>
          <p:nvPr/>
        </p:nvSpPr>
        <p:spPr>
          <a:xfrm>
            <a:off x="3152366" y="150117"/>
            <a:ext cx="2889524" cy="1557564"/>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SCM</a:t>
            </a:r>
          </a:p>
          <a:p>
            <a:pPr marL="285750" indent="-285750">
              <a:buFont typeface="Wingdings" panose="05000000000000000000" pitchFamily="2" charset="2"/>
              <a:buChar char="ü"/>
            </a:pPr>
            <a:r>
              <a:rPr lang="en-US" sz="1400" dirty="0" smtClean="0"/>
              <a:t>Equipment/accessories purchase</a:t>
            </a:r>
          </a:p>
          <a:p>
            <a:pPr marL="285750" indent="-285750">
              <a:buFont typeface="Wingdings" panose="05000000000000000000" pitchFamily="2" charset="2"/>
              <a:buChar char="ü"/>
            </a:pPr>
            <a:r>
              <a:rPr lang="en-US" sz="1400" dirty="0" smtClean="0"/>
              <a:t>RMA processing</a:t>
            </a:r>
            <a:endParaRPr lang="en-US" sz="1400" dirty="0"/>
          </a:p>
        </p:txBody>
      </p:sp>
      <p:sp>
        <p:nvSpPr>
          <p:cNvPr id="6" name="Rectangle 5"/>
          <p:cNvSpPr/>
          <p:nvPr/>
        </p:nvSpPr>
        <p:spPr>
          <a:xfrm>
            <a:off x="155807" y="1813537"/>
            <a:ext cx="2889524" cy="1557564"/>
          </a:xfrm>
          <a:prstGeom prst="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a:t>
            </a:r>
          </a:p>
          <a:p>
            <a:pPr marL="285750" indent="-285750">
              <a:buFont typeface="Wingdings" panose="05000000000000000000" pitchFamily="2" charset="2"/>
              <a:buChar char="ü"/>
            </a:pPr>
            <a:r>
              <a:rPr lang="en-US" sz="1400" dirty="0" smtClean="0"/>
              <a:t>New link activation</a:t>
            </a:r>
            <a:endParaRPr lang="en-US" sz="1400" dirty="0"/>
          </a:p>
        </p:txBody>
      </p:sp>
      <p:sp>
        <p:nvSpPr>
          <p:cNvPr id="7" name="Rectangle 6"/>
          <p:cNvSpPr/>
          <p:nvPr/>
        </p:nvSpPr>
        <p:spPr>
          <a:xfrm>
            <a:off x="3152368" y="1813536"/>
            <a:ext cx="2889524" cy="1557564"/>
          </a:xfrm>
          <a:prstGeom prst="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PAD</a:t>
            </a:r>
          </a:p>
          <a:p>
            <a:pPr marL="285750" indent="-285750">
              <a:buFont typeface="Wingdings" panose="05000000000000000000" pitchFamily="2" charset="2"/>
              <a:buChar char="ü"/>
            </a:pPr>
            <a:r>
              <a:rPr lang="en-US" sz="1400" dirty="0" smtClean="0"/>
              <a:t>New/existing client activation/upgradation</a:t>
            </a:r>
          </a:p>
          <a:p>
            <a:pPr marL="285750" indent="-285750">
              <a:buFont typeface="Wingdings" panose="05000000000000000000" pitchFamily="2" charset="2"/>
              <a:buChar char="ü"/>
            </a:pPr>
            <a:r>
              <a:rPr lang="en-US" sz="1400" dirty="0" smtClean="0"/>
              <a:t>Network upgradation</a:t>
            </a:r>
            <a:endParaRPr lang="en-US" sz="1400" dirty="0"/>
          </a:p>
        </p:txBody>
      </p:sp>
      <p:sp>
        <p:nvSpPr>
          <p:cNvPr id="8" name="Rectangle 7"/>
          <p:cNvSpPr/>
          <p:nvPr/>
        </p:nvSpPr>
        <p:spPr>
          <a:xfrm>
            <a:off x="6148929" y="150117"/>
            <a:ext cx="2889524" cy="1557564"/>
          </a:xfrm>
          <a:prstGeom prst="rect">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a:t>
            </a:r>
          </a:p>
          <a:p>
            <a:pPr marL="285750" indent="-285750">
              <a:buFont typeface="Wingdings" panose="05000000000000000000" pitchFamily="2" charset="2"/>
              <a:buChar char="ü"/>
            </a:pPr>
            <a:r>
              <a:rPr lang="en-US" sz="1400" dirty="0" smtClean="0"/>
              <a:t>Report submission to govt. entities</a:t>
            </a:r>
          </a:p>
          <a:p>
            <a:pPr marL="285750" indent="-285750">
              <a:buFont typeface="Wingdings" panose="05000000000000000000" pitchFamily="2" charset="2"/>
              <a:buChar char="ü"/>
            </a:pPr>
            <a:r>
              <a:rPr lang="en-US" sz="1400" dirty="0" smtClean="0"/>
              <a:t>Necessary permission letter processing</a:t>
            </a:r>
            <a:endParaRPr lang="en-US" sz="1400" dirty="0"/>
          </a:p>
        </p:txBody>
      </p:sp>
      <p:sp>
        <p:nvSpPr>
          <p:cNvPr id="9" name="Rectangle 8"/>
          <p:cNvSpPr/>
          <p:nvPr/>
        </p:nvSpPr>
        <p:spPr>
          <a:xfrm>
            <a:off x="9145490" y="150117"/>
            <a:ext cx="2889524" cy="1557564"/>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O&amp;M</a:t>
            </a:r>
          </a:p>
          <a:p>
            <a:pPr marL="285750" indent="-285750">
              <a:buFont typeface="Wingdings" panose="05000000000000000000" pitchFamily="2" charset="2"/>
              <a:buChar char="ü"/>
            </a:pPr>
            <a:r>
              <a:rPr lang="en-US" sz="1400" dirty="0" smtClean="0"/>
              <a:t>Handling zonal fault affecting Gateway Operation’s services</a:t>
            </a:r>
          </a:p>
          <a:p>
            <a:pPr marL="285750" indent="-285750">
              <a:buFont typeface="Wingdings" panose="05000000000000000000" pitchFamily="2" charset="2"/>
              <a:buChar char="ü"/>
            </a:pPr>
            <a:r>
              <a:rPr lang="en-US" sz="1400" dirty="0" smtClean="0"/>
              <a:t>New client/capacity activation</a:t>
            </a:r>
            <a:endParaRPr lang="en-US" sz="1400" dirty="0"/>
          </a:p>
        </p:txBody>
      </p:sp>
      <p:sp>
        <p:nvSpPr>
          <p:cNvPr id="10" name="Rectangle 9"/>
          <p:cNvSpPr/>
          <p:nvPr/>
        </p:nvSpPr>
        <p:spPr>
          <a:xfrm>
            <a:off x="6148928" y="1813536"/>
            <a:ext cx="2889524" cy="1557564"/>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a:t>
            </a:r>
          </a:p>
          <a:p>
            <a:pPr marL="285750" indent="-285750">
              <a:buFont typeface="Wingdings" panose="05000000000000000000" pitchFamily="2" charset="2"/>
              <a:buChar char="ü"/>
            </a:pPr>
            <a:r>
              <a:rPr lang="en-US" sz="1400" dirty="0" smtClean="0"/>
              <a:t>New workforce allocation</a:t>
            </a:r>
          </a:p>
          <a:p>
            <a:pPr marL="285750" indent="-285750">
              <a:buFont typeface="Wingdings" panose="05000000000000000000" pitchFamily="2" charset="2"/>
              <a:buChar char="ü"/>
            </a:pPr>
            <a:r>
              <a:rPr lang="en-US" sz="1400" dirty="0" smtClean="0"/>
              <a:t>Leave processing</a:t>
            </a:r>
          </a:p>
        </p:txBody>
      </p:sp>
      <p:sp>
        <p:nvSpPr>
          <p:cNvPr id="11" name="Rectangle 10"/>
          <p:cNvSpPr/>
          <p:nvPr/>
        </p:nvSpPr>
        <p:spPr>
          <a:xfrm>
            <a:off x="9145490" y="1813536"/>
            <a:ext cx="2889524" cy="1557564"/>
          </a:xfrm>
          <a:prstGeom prst="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a:t>
            </a:r>
          </a:p>
          <a:p>
            <a:pPr marL="342900" indent="-342900">
              <a:buFont typeface="Wingdings" panose="05000000000000000000" pitchFamily="2" charset="2"/>
              <a:buChar char="ü"/>
            </a:pPr>
            <a:r>
              <a:rPr lang="en-US" sz="1400" dirty="0" smtClean="0"/>
              <a:t>Office network maintenance</a:t>
            </a:r>
          </a:p>
          <a:p>
            <a:pPr marL="342900" indent="-342900">
              <a:buFont typeface="Wingdings" panose="05000000000000000000" pitchFamily="2" charset="2"/>
              <a:buChar char="ü"/>
            </a:pPr>
            <a:r>
              <a:rPr lang="en-US" sz="1400" dirty="0" smtClean="0"/>
              <a:t>Gateway equipment access</a:t>
            </a:r>
            <a:endParaRPr lang="en-US" sz="1400" dirty="0"/>
          </a:p>
        </p:txBody>
      </p:sp>
      <p:sp>
        <p:nvSpPr>
          <p:cNvPr id="12" name="Rectangle 11"/>
          <p:cNvSpPr/>
          <p:nvPr/>
        </p:nvSpPr>
        <p:spPr>
          <a:xfrm>
            <a:off x="155805" y="3476956"/>
            <a:ext cx="2889524" cy="1557564"/>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P&amp;P</a:t>
            </a:r>
          </a:p>
          <a:p>
            <a:pPr marL="285750" indent="-285750">
              <a:buFont typeface="Wingdings" panose="05000000000000000000" pitchFamily="2" charset="2"/>
              <a:buChar char="ü"/>
            </a:pPr>
            <a:r>
              <a:rPr lang="en-US" sz="1400" dirty="0" smtClean="0"/>
              <a:t>Power allocation for new device</a:t>
            </a:r>
          </a:p>
        </p:txBody>
      </p:sp>
      <p:sp>
        <p:nvSpPr>
          <p:cNvPr id="13" name="Rectangle 12"/>
          <p:cNvSpPr/>
          <p:nvPr/>
        </p:nvSpPr>
        <p:spPr>
          <a:xfrm>
            <a:off x="3152367" y="3476956"/>
            <a:ext cx="2889524" cy="155756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&amp; Analysis</a:t>
            </a:r>
          </a:p>
          <a:p>
            <a:pPr marL="285750" indent="-285750">
              <a:buFont typeface="Wingdings" panose="05000000000000000000" pitchFamily="2" charset="2"/>
              <a:buChar char="ü"/>
            </a:pPr>
            <a:r>
              <a:rPr lang="en-US" sz="1400" dirty="0" smtClean="0"/>
              <a:t>Revenue sharing</a:t>
            </a:r>
          </a:p>
          <a:p>
            <a:pPr marL="285750" indent="-285750">
              <a:buFont typeface="Wingdings" panose="05000000000000000000" pitchFamily="2" charset="2"/>
              <a:buChar char="ü"/>
            </a:pPr>
            <a:r>
              <a:rPr lang="en-US" sz="1400" dirty="0" smtClean="0"/>
              <a:t>Cash </a:t>
            </a:r>
            <a:r>
              <a:rPr lang="en-US" sz="1400" dirty="0" err="1" smtClean="0"/>
              <a:t>disburement</a:t>
            </a:r>
            <a:endParaRPr lang="en-US" sz="1400" dirty="0"/>
          </a:p>
        </p:txBody>
      </p:sp>
      <p:sp>
        <p:nvSpPr>
          <p:cNvPr id="14" name="Rectangle 13"/>
          <p:cNvSpPr/>
          <p:nvPr/>
        </p:nvSpPr>
        <p:spPr>
          <a:xfrm>
            <a:off x="6148926" y="3476956"/>
            <a:ext cx="2889524" cy="1557564"/>
          </a:xfrm>
          <a:prstGeom prst="rect">
            <a:avLst/>
          </a:pr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Billing &amp; Revenue Collection</a:t>
            </a:r>
          </a:p>
          <a:p>
            <a:pPr marL="285750" indent="-285750">
              <a:buFont typeface="Wingdings" panose="05000000000000000000" pitchFamily="2" charset="2"/>
              <a:buChar char="ü"/>
            </a:pPr>
            <a:r>
              <a:rPr lang="en-US" sz="1400" dirty="0" smtClean="0"/>
              <a:t>Customer upgradation/down-gradation processing</a:t>
            </a:r>
          </a:p>
          <a:p>
            <a:pPr marL="285750" indent="-285750">
              <a:buFont typeface="Wingdings" panose="05000000000000000000" pitchFamily="2" charset="2"/>
              <a:buChar char="ü"/>
            </a:pPr>
            <a:r>
              <a:rPr lang="en-US" sz="1400" dirty="0" smtClean="0"/>
              <a:t>Bill collection</a:t>
            </a:r>
            <a:endParaRPr lang="en-US" sz="1400" dirty="0"/>
          </a:p>
        </p:txBody>
      </p:sp>
      <p:sp>
        <p:nvSpPr>
          <p:cNvPr id="15" name="Rectangle 14"/>
          <p:cNvSpPr/>
          <p:nvPr/>
        </p:nvSpPr>
        <p:spPr>
          <a:xfrm>
            <a:off x="9145490" y="3476956"/>
            <a:ext cx="2889524" cy="1557564"/>
          </a:xfrm>
          <a:prstGeom prst="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a:t>
            </a:r>
          </a:p>
          <a:p>
            <a:pPr marL="285750" indent="-285750">
              <a:buFont typeface="Wingdings" panose="05000000000000000000" pitchFamily="2" charset="2"/>
              <a:buChar char="ü"/>
            </a:pPr>
            <a:r>
              <a:rPr lang="en-US" sz="1400" dirty="0" smtClean="0"/>
              <a:t>Network expansion permission</a:t>
            </a:r>
          </a:p>
          <a:p>
            <a:pPr marL="285750" indent="-285750">
              <a:buFont typeface="Wingdings" panose="05000000000000000000" pitchFamily="2" charset="2"/>
              <a:buChar char="ü"/>
            </a:pPr>
            <a:r>
              <a:rPr lang="en-US" sz="1400" dirty="0" smtClean="0"/>
              <a:t>Necessary directives</a:t>
            </a:r>
            <a:endParaRPr lang="en-US" sz="1400" dirty="0"/>
          </a:p>
        </p:txBody>
      </p:sp>
      <p:sp>
        <p:nvSpPr>
          <p:cNvPr id="22" name="Rectangle 21"/>
          <p:cNvSpPr/>
          <p:nvPr/>
        </p:nvSpPr>
        <p:spPr>
          <a:xfrm>
            <a:off x="155805" y="5143486"/>
            <a:ext cx="2889524" cy="1557564"/>
          </a:xfrm>
          <a:prstGeom prst="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Legal</a:t>
            </a:r>
          </a:p>
          <a:p>
            <a:pPr marL="285750" indent="-285750">
              <a:buFont typeface="Wingdings" panose="05000000000000000000" pitchFamily="2" charset="2"/>
              <a:buChar char="ü"/>
            </a:pPr>
            <a:r>
              <a:rPr lang="en-US" sz="1400" dirty="0" smtClean="0"/>
              <a:t>Document (License, Agreement) verification </a:t>
            </a:r>
            <a:endParaRPr lang="en-US" sz="1400" dirty="0"/>
          </a:p>
        </p:txBody>
      </p:sp>
      <p:sp>
        <p:nvSpPr>
          <p:cNvPr id="23" name="Rectangle 22"/>
          <p:cNvSpPr/>
          <p:nvPr/>
        </p:nvSpPr>
        <p:spPr>
          <a:xfrm>
            <a:off x="3154679" y="5143486"/>
            <a:ext cx="2889524" cy="1557564"/>
          </a:xfrm>
          <a:prstGeom prst="rect">
            <a:avLst/>
          </a:prstGeom>
          <a:solidFill>
            <a:schemeClr val="accent4">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a:t>
            </a:r>
          </a:p>
          <a:p>
            <a:pPr marL="285750" indent="-285750">
              <a:buFont typeface="Wingdings" panose="05000000000000000000" pitchFamily="2" charset="2"/>
              <a:buChar char="ü"/>
            </a:pPr>
            <a:r>
              <a:rPr lang="en-US" sz="1400" dirty="0" smtClean="0"/>
              <a:t>Bandwidth forecast</a:t>
            </a:r>
          </a:p>
          <a:p>
            <a:pPr marL="285750" indent="-285750">
              <a:buFont typeface="Wingdings" panose="05000000000000000000" pitchFamily="2" charset="2"/>
              <a:buChar char="ü"/>
            </a:pPr>
            <a:r>
              <a:rPr lang="en-US" sz="1400" dirty="0" smtClean="0"/>
              <a:t>New client activation</a:t>
            </a:r>
            <a:endParaRPr lang="en-US" sz="1400" dirty="0"/>
          </a:p>
        </p:txBody>
      </p:sp>
      <p:sp>
        <p:nvSpPr>
          <p:cNvPr id="24" name="Rectangle 23"/>
          <p:cNvSpPr/>
          <p:nvPr/>
        </p:nvSpPr>
        <p:spPr>
          <a:xfrm>
            <a:off x="6151237" y="5143486"/>
            <a:ext cx="2889524" cy="1557564"/>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Admin</a:t>
            </a:r>
          </a:p>
          <a:p>
            <a:pPr marL="285750" indent="-285750">
              <a:buFont typeface="Wingdings" panose="05000000000000000000" pitchFamily="2" charset="2"/>
              <a:buChar char="ü"/>
            </a:pPr>
            <a:r>
              <a:rPr lang="en-US" sz="1400" dirty="0" smtClean="0"/>
              <a:t>Vehicle requisition</a:t>
            </a:r>
          </a:p>
          <a:p>
            <a:pPr marL="285750" indent="-285750">
              <a:buFont typeface="Wingdings" panose="05000000000000000000" pitchFamily="2" charset="2"/>
              <a:buChar char="ü"/>
            </a:pPr>
            <a:r>
              <a:rPr lang="en-US" sz="1400" dirty="0" smtClean="0"/>
              <a:t>Labor management</a:t>
            </a:r>
            <a:endParaRPr lang="en-US" sz="1400" dirty="0"/>
          </a:p>
        </p:txBody>
      </p:sp>
      <p:sp>
        <p:nvSpPr>
          <p:cNvPr id="25" name="Rectangle 24"/>
          <p:cNvSpPr/>
          <p:nvPr/>
        </p:nvSpPr>
        <p:spPr>
          <a:xfrm>
            <a:off x="9147801" y="5143486"/>
            <a:ext cx="2889524" cy="1557564"/>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a:t>
            </a:r>
          </a:p>
          <a:p>
            <a:pPr marL="285750" indent="-285750">
              <a:buFont typeface="Wingdings" panose="05000000000000000000" pitchFamily="2" charset="2"/>
              <a:buChar char="ü"/>
            </a:pPr>
            <a:r>
              <a:rPr lang="en-US" sz="1400" dirty="0" smtClean="0"/>
              <a:t>Advanced problem solving</a:t>
            </a:r>
            <a:endParaRPr lang="en-US" sz="1400" dirty="0"/>
          </a:p>
        </p:txBody>
      </p:sp>
    </p:spTree>
    <p:extLst>
      <p:ext uri="{BB962C8B-B14F-4D97-AF65-F5344CB8AC3E}">
        <p14:creationId xmlns:p14="http://schemas.microsoft.com/office/powerpoint/2010/main" val="31774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1+#ppt_w/2"/>
                                          </p:val>
                                        </p:tav>
                                        <p:tav tm="100000">
                                          <p:val>
                                            <p:strVal val="#ppt_x"/>
                                          </p:val>
                                        </p:tav>
                                      </p:tavLst>
                                    </p:anim>
                                    <p:anim calcmode="lin" valueType="num">
                                      <p:cBhvr additive="base">
                                        <p:cTn id="20" dur="25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750" fill="hold"/>
                                        <p:tgtEl>
                                          <p:spTgt spid="8"/>
                                        </p:tgtEl>
                                        <p:attrNameLst>
                                          <p:attrName>ppt_x</p:attrName>
                                        </p:attrNameLst>
                                      </p:cBhvr>
                                      <p:tavLst>
                                        <p:tav tm="0">
                                          <p:val>
                                            <p:strVal val="1+#ppt_w/2"/>
                                          </p:val>
                                        </p:tav>
                                        <p:tav tm="100000">
                                          <p:val>
                                            <p:strVal val="#ppt_x"/>
                                          </p:val>
                                        </p:tav>
                                      </p:tavLst>
                                    </p:anim>
                                    <p:anim calcmode="lin" valueType="num">
                                      <p:cBhvr additive="base">
                                        <p:cTn id="24" dur="1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1+#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1+#ppt_w/2"/>
                                          </p:val>
                                        </p:tav>
                                        <p:tav tm="100000">
                                          <p:val>
                                            <p:strVal val="#ppt_x"/>
                                          </p:val>
                                        </p:tav>
                                      </p:tavLst>
                                    </p:anim>
                                    <p:anim calcmode="lin" valueType="num">
                                      <p:cBhvr additive="base">
                                        <p:cTn id="36" dur="2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50" fill="hold"/>
                                        <p:tgtEl>
                                          <p:spTgt spid="12"/>
                                        </p:tgtEl>
                                        <p:attrNameLst>
                                          <p:attrName>ppt_x</p:attrName>
                                        </p:attrNameLst>
                                      </p:cBhvr>
                                      <p:tavLst>
                                        <p:tav tm="0">
                                          <p:val>
                                            <p:strVal val="1+#ppt_w/2"/>
                                          </p:val>
                                        </p:tav>
                                        <p:tav tm="100000">
                                          <p:val>
                                            <p:strVal val="#ppt_x"/>
                                          </p:val>
                                        </p:tav>
                                      </p:tavLst>
                                    </p:anim>
                                    <p:anim calcmode="lin" valueType="num">
                                      <p:cBhvr additive="base">
                                        <p:cTn id="40" dur="25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250" fill="hold"/>
                                        <p:tgtEl>
                                          <p:spTgt spid="13"/>
                                        </p:tgtEl>
                                        <p:attrNameLst>
                                          <p:attrName>ppt_x</p:attrName>
                                        </p:attrNameLst>
                                      </p:cBhvr>
                                      <p:tavLst>
                                        <p:tav tm="0">
                                          <p:val>
                                            <p:strVal val="1+#ppt_w/2"/>
                                          </p:val>
                                        </p:tav>
                                        <p:tav tm="100000">
                                          <p:val>
                                            <p:strVal val="#ppt_x"/>
                                          </p:val>
                                        </p:tav>
                                      </p:tavLst>
                                    </p:anim>
                                    <p:anim calcmode="lin" valueType="num">
                                      <p:cBhvr additive="base">
                                        <p:cTn id="44" dur="125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750" fill="hold"/>
                                        <p:tgtEl>
                                          <p:spTgt spid="15"/>
                                        </p:tgtEl>
                                        <p:attrNameLst>
                                          <p:attrName>ppt_x</p:attrName>
                                        </p:attrNameLst>
                                      </p:cBhvr>
                                      <p:tavLst>
                                        <p:tav tm="0">
                                          <p:val>
                                            <p:strVal val="1+#ppt_w/2"/>
                                          </p:val>
                                        </p:tav>
                                        <p:tav tm="100000">
                                          <p:val>
                                            <p:strVal val="#ppt_x"/>
                                          </p:val>
                                        </p:tav>
                                      </p:tavLst>
                                    </p:anim>
                                    <p:anim calcmode="lin" valueType="num">
                                      <p:cBhvr additive="base">
                                        <p:cTn id="52" dur="175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750" fill="hold"/>
                                        <p:tgtEl>
                                          <p:spTgt spid="22"/>
                                        </p:tgtEl>
                                        <p:attrNameLst>
                                          <p:attrName>ppt_x</p:attrName>
                                        </p:attrNameLst>
                                      </p:cBhvr>
                                      <p:tavLst>
                                        <p:tav tm="0">
                                          <p:val>
                                            <p:strVal val="1+#ppt_w/2"/>
                                          </p:val>
                                        </p:tav>
                                        <p:tav tm="100000">
                                          <p:val>
                                            <p:strVal val="#ppt_x"/>
                                          </p:val>
                                        </p:tav>
                                      </p:tavLst>
                                    </p:anim>
                                    <p:anim calcmode="lin" valueType="num">
                                      <p:cBhvr additive="base">
                                        <p:cTn id="56" dur="75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750" fill="hold"/>
                                        <p:tgtEl>
                                          <p:spTgt spid="23"/>
                                        </p:tgtEl>
                                        <p:attrNameLst>
                                          <p:attrName>ppt_x</p:attrName>
                                        </p:attrNameLst>
                                      </p:cBhvr>
                                      <p:tavLst>
                                        <p:tav tm="0">
                                          <p:val>
                                            <p:strVal val="1+#ppt_w/2"/>
                                          </p:val>
                                        </p:tav>
                                        <p:tav tm="100000">
                                          <p:val>
                                            <p:strVal val="#ppt_x"/>
                                          </p:val>
                                        </p:tav>
                                      </p:tavLst>
                                    </p:anim>
                                    <p:anim calcmode="lin" valueType="num">
                                      <p:cBhvr additive="base">
                                        <p:cTn id="60" dur="75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750" fill="hold"/>
                                        <p:tgtEl>
                                          <p:spTgt spid="24"/>
                                        </p:tgtEl>
                                        <p:attrNameLst>
                                          <p:attrName>ppt_x</p:attrName>
                                        </p:attrNameLst>
                                      </p:cBhvr>
                                      <p:tavLst>
                                        <p:tav tm="0">
                                          <p:val>
                                            <p:strVal val="1+#ppt_w/2"/>
                                          </p:val>
                                        </p:tav>
                                        <p:tav tm="100000">
                                          <p:val>
                                            <p:strVal val="#ppt_x"/>
                                          </p:val>
                                        </p:tav>
                                      </p:tavLst>
                                    </p:anim>
                                    <p:anim calcmode="lin" valueType="num">
                                      <p:cBhvr additive="base">
                                        <p:cTn id="64" dur="75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750" fill="hold"/>
                                        <p:tgtEl>
                                          <p:spTgt spid="25"/>
                                        </p:tgtEl>
                                        <p:attrNameLst>
                                          <p:attrName>ppt_x</p:attrName>
                                        </p:attrNameLst>
                                      </p:cBhvr>
                                      <p:tavLst>
                                        <p:tav tm="0">
                                          <p:val>
                                            <p:strVal val="1+#ppt_w/2"/>
                                          </p:val>
                                        </p:tav>
                                        <p:tav tm="100000">
                                          <p:val>
                                            <p:strVal val="#ppt_x"/>
                                          </p:val>
                                        </p:tav>
                                      </p:tavLst>
                                    </p:anim>
                                    <p:anim calcmode="lin" valueType="num">
                                      <p:cBhvr additive="base">
                                        <p:cTn id="68" dur="1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0537"/>
            <a:ext cx="10515600" cy="1325563"/>
          </a:xfrm>
        </p:spPr>
        <p:txBody>
          <a:bodyPr>
            <a:normAutofit/>
          </a:bodyPr>
          <a:lstStyle/>
          <a:p>
            <a:pPr algn="ctr"/>
            <a:r>
              <a:rPr lang="en-US" sz="4800" b="1" dirty="0" smtClean="0">
                <a:latin typeface="+mn-lt"/>
              </a:rPr>
              <a:t>Thank You</a:t>
            </a:r>
            <a:endParaRPr lang="en-US" sz="4800" b="1" dirty="0">
              <a:latin typeface="+mn-lt"/>
            </a:endParaRPr>
          </a:p>
        </p:txBody>
      </p:sp>
    </p:spTree>
    <p:extLst>
      <p:ext uri="{BB962C8B-B14F-4D97-AF65-F5344CB8AC3E}">
        <p14:creationId xmlns:p14="http://schemas.microsoft.com/office/powerpoint/2010/main" val="99521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299"/>
          </a:xfrm>
        </p:spPr>
        <p:txBody>
          <a:bodyPr>
            <a:normAutofit/>
          </a:bodyPr>
          <a:lstStyle/>
          <a:p>
            <a:r>
              <a:rPr lang="en-US" sz="3200" b="1" dirty="0" smtClean="0">
                <a:latin typeface="+mn-lt"/>
              </a:rPr>
              <a:t>ITC Introduction</a:t>
            </a:r>
            <a:endParaRPr lang="en-US" sz="3200" b="1" dirty="0">
              <a:latin typeface="+mn-lt"/>
            </a:endParaRPr>
          </a:p>
        </p:txBody>
      </p:sp>
      <p:sp>
        <p:nvSpPr>
          <p:cNvPr id="3" name="Content Placeholder 2"/>
          <p:cNvSpPr>
            <a:spLocks noGrp="1"/>
          </p:cNvSpPr>
          <p:nvPr>
            <p:ph sz="half" idx="1"/>
          </p:nvPr>
        </p:nvSpPr>
        <p:spPr>
          <a:xfrm>
            <a:off x="838199" y="1197824"/>
            <a:ext cx="5617191" cy="3387820"/>
          </a:xfrm>
        </p:spPr>
        <p:txBody>
          <a:bodyPr>
            <a:noAutofit/>
          </a:bodyPr>
          <a:lstStyle/>
          <a:p>
            <a:pPr marL="0" indent="0" algn="just">
              <a:buNone/>
            </a:pPr>
            <a:r>
              <a:rPr lang="en-US" sz="1800" dirty="0"/>
              <a:t>Summit Communications Ltd. was awarded the ITC license from Bangladesh Telecommunication &amp; Regulatory Commission (BTRC) in January 05, 2012. We provide </a:t>
            </a:r>
            <a:r>
              <a:rPr lang="en-US" sz="1800" b="1" dirty="0"/>
              <a:t>International Private Leased Line Circuit (IPLC) and IP Transit Services. </a:t>
            </a:r>
            <a:r>
              <a:rPr lang="en-US" sz="1800" dirty="0"/>
              <a:t>Being one of the largest ITC operator in the country with highest number of upstream connectivity, state of art network equipment, experienced team and unparalleled </a:t>
            </a:r>
            <a:r>
              <a:rPr lang="en-US" sz="1800" dirty="0" err="1"/>
              <a:t>QoS</a:t>
            </a:r>
            <a:r>
              <a:rPr lang="en-US" sz="1800" dirty="0"/>
              <a:t>, SCL ITC is pursuing to develop the best connectivity platform to ensure smooth and secure service for its premium business partners.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254138731"/>
              </p:ext>
            </p:extLst>
          </p:nvPr>
        </p:nvGraphicFramePr>
        <p:xfrm>
          <a:off x="950117" y="4168459"/>
          <a:ext cx="5505274" cy="2123440"/>
        </p:xfrm>
        <a:graphic>
          <a:graphicData uri="http://schemas.openxmlformats.org/drawingml/2006/table">
            <a:tbl>
              <a:tblPr firstRow="1" bandRow="1">
                <a:tableStyleId>{5C22544A-7EE6-4342-B048-85BDC9FD1C3A}</a:tableStyleId>
              </a:tblPr>
              <a:tblGrid>
                <a:gridCol w="2288187"/>
                <a:gridCol w="3217087"/>
              </a:tblGrid>
              <a:tr h="370840">
                <a:tc>
                  <a:txBody>
                    <a:bodyPr/>
                    <a:lstStyle/>
                    <a:p>
                      <a:r>
                        <a:rPr lang="en-US" dirty="0" smtClean="0"/>
                        <a:t>Service Category</a:t>
                      </a:r>
                      <a:endParaRPr lang="en-US" dirty="0"/>
                    </a:p>
                  </a:txBody>
                  <a:tcPr/>
                </a:tc>
                <a:tc>
                  <a:txBody>
                    <a:bodyPr/>
                    <a:lstStyle/>
                    <a:p>
                      <a:r>
                        <a:rPr lang="en-US" dirty="0" smtClean="0"/>
                        <a:t>Clients</a:t>
                      </a:r>
                      <a:endParaRPr lang="en-US" dirty="0"/>
                    </a:p>
                  </a:txBody>
                  <a:tcPr/>
                </a:tc>
              </a:tr>
              <a:tr h="370840">
                <a:tc rowSpan="3">
                  <a:txBody>
                    <a:bodyPr/>
                    <a:lstStyle/>
                    <a:p>
                      <a:r>
                        <a:rPr lang="en-US" dirty="0" smtClean="0"/>
                        <a:t>IPLC</a:t>
                      </a:r>
                      <a:endParaRPr lang="en-US" dirty="0"/>
                    </a:p>
                  </a:txBody>
                  <a:tcPr anchor="ctr"/>
                </a:tc>
                <a:tc>
                  <a:txBody>
                    <a:bodyPr/>
                    <a:lstStyle/>
                    <a:p>
                      <a:r>
                        <a:rPr lang="en-US" dirty="0" smtClean="0"/>
                        <a:t>IIG</a:t>
                      </a:r>
                      <a:endParaRPr lang="en-US" dirty="0"/>
                    </a:p>
                  </a:txBody>
                  <a:tcPr/>
                </a:tc>
              </a:tr>
              <a:tr h="370840">
                <a:tc vMerge="1">
                  <a:txBody>
                    <a:bodyPr/>
                    <a:lstStyle/>
                    <a:p>
                      <a:endParaRPr lang="en-US" dirty="0"/>
                    </a:p>
                  </a:txBody>
                  <a:tcPr/>
                </a:tc>
                <a:tc>
                  <a:txBody>
                    <a:bodyPr/>
                    <a:lstStyle/>
                    <a:p>
                      <a:r>
                        <a:rPr lang="en-US" dirty="0" smtClean="0"/>
                        <a:t>IGW</a:t>
                      </a:r>
                      <a:endParaRPr lang="en-US" dirty="0"/>
                    </a:p>
                  </a:txBody>
                  <a:tcPr/>
                </a:tc>
              </a:tr>
              <a:tr h="370840">
                <a:tc vMerge="1">
                  <a:txBody>
                    <a:bodyPr/>
                    <a:lstStyle/>
                    <a:p>
                      <a:endParaRPr lang="en-US" dirty="0"/>
                    </a:p>
                  </a:txBody>
                  <a:tcPr/>
                </a:tc>
                <a:tc>
                  <a:txBody>
                    <a:bodyPr/>
                    <a:lstStyle/>
                    <a:p>
                      <a:r>
                        <a:rPr lang="en-US" dirty="0" smtClean="0"/>
                        <a:t>Enterprise and authorized Customers</a:t>
                      </a:r>
                      <a:endParaRPr lang="en-US" dirty="0"/>
                    </a:p>
                  </a:txBody>
                  <a:tcPr/>
                </a:tc>
              </a:tr>
              <a:tr h="370840">
                <a:tc>
                  <a:txBody>
                    <a:bodyPr/>
                    <a:lstStyle/>
                    <a:p>
                      <a:r>
                        <a:rPr lang="en-US" dirty="0" smtClean="0"/>
                        <a:t>IP Transit</a:t>
                      </a:r>
                      <a:endParaRPr lang="en-US" dirty="0"/>
                    </a:p>
                  </a:txBody>
                  <a:tcPr/>
                </a:tc>
                <a:tc>
                  <a:txBody>
                    <a:bodyPr/>
                    <a:lstStyle/>
                    <a:p>
                      <a:r>
                        <a:rPr lang="en-US" dirty="0" smtClean="0"/>
                        <a:t>IIG</a:t>
                      </a:r>
                      <a:endParaRPr lang="en-US" dirty="0"/>
                    </a:p>
                  </a:txBody>
                  <a:tcPr/>
                </a:tc>
              </a:tr>
            </a:tbl>
          </a:graphicData>
        </a:graphic>
      </p:graphicFrame>
      <p:grpSp>
        <p:nvGrpSpPr>
          <p:cNvPr id="4" name="Group 3"/>
          <p:cNvGrpSpPr/>
          <p:nvPr/>
        </p:nvGrpSpPr>
        <p:grpSpPr>
          <a:xfrm>
            <a:off x="7483145" y="1666459"/>
            <a:ext cx="4247109" cy="2656967"/>
            <a:chOff x="7483145" y="1666459"/>
            <a:chExt cx="4247109" cy="2656967"/>
          </a:xfrm>
        </p:grpSpPr>
        <p:sp>
          <p:nvSpPr>
            <p:cNvPr id="16" name="Rectangle 15"/>
            <p:cNvSpPr/>
            <p:nvPr/>
          </p:nvSpPr>
          <p:spPr>
            <a:xfrm>
              <a:off x="8939068" y="2587630"/>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Shahidullah Kaisar </a:t>
              </a:r>
            </a:p>
            <a:p>
              <a:pPr algn="ctr"/>
              <a:r>
                <a:rPr lang="en-US" sz="1200" dirty="0" smtClean="0"/>
                <a:t>Manager</a:t>
              </a:r>
            </a:p>
          </p:txBody>
        </p:sp>
        <p:sp>
          <p:nvSpPr>
            <p:cNvPr id="17" name="Rectangle 16"/>
            <p:cNvSpPr/>
            <p:nvPr/>
          </p:nvSpPr>
          <p:spPr>
            <a:xfrm>
              <a:off x="7483145" y="3508801"/>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IP, Server &amp; Transmission</a:t>
              </a:r>
            </a:p>
            <a:p>
              <a:pPr algn="ctr"/>
              <a:r>
                <a:rPr lang="en-US" sz="1200" dirty="0" smtClean="0"/>
                <a:t>Subrata Sarkar</a:t>
              </a:r>
            </a:p>
            <a:p>
              <a:pPr algn="ctr"/>
              <a:r>
                <a:rPr lang="en-US" sz="1200" dirty="0" smtClean="0"/>
                <a:t>Assistant Manager</a:t>
              </a:r>
              <a:endParaRPr lang="en-US" sz="1200" dirty="0"/>
            </a:p>
          </p:txBody>
        </p:sp>
        <p:sp>
          <p:nvSpPr>
            <p:cNvPr id="18" name="Rectangle 17"/>
            <p:cNvSpPr/>
            <p:nvPr/>
          </p:nvSpPr>
          <p:spPr>
            <a:xfrm>
              <a:off x="8939068" y="3508801"/>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Imp </a:t>
              </a:r>
              <a:r>
                <a:rPr lang="en-US" sz="1200" dirty="0"/>
                <a:t>and O&amp;M</a:t>
              </a:r>
            </a:p>
            <a:p>
              <a:pPr algn="ctr"/>
              <a:r>
                <a:rPr lang="en-US" sz="1200" dirty="0" smtClean="0"/>
                <a:t>Shamsudduha Sampad</a:t>
              </a:r>
              <a:endParaRPr lang="en-US" sz="1200" dirty="0"/>
            </a:p>
            <a:p>
              <a:pPr algn="ctr"/>
              <a:r>
                <a:rPr lang="en-US" sz="1200" dirty="0" smtClean="0"/>
                <a:t>Assistant </a:t>
              </a:r>
              <a:r>
                <a:rPr lang="en-US" sz="1200" dirty="0"/>
                <a:t>Engineer</a:t>
              </a:r>
            </a:p>
          </p:txBody>
        </p:sp>
        <p:sp>
          <p:nvSpPr>
            <p:cNvPr id="19" name="Rectangle 18"/>
            <p:cNvSpPr/>
            <p:nvPr/>
          </p:nvSpPr>
          <p:spPr>
            <a:xfrm>
              <a:off x="10394991" y="3508801"/>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Transmission</a:t>
              </a:r>
            </a:p>
            <a:p>
              <a:pPr algn="ctr"/>
              <a:r>
                <a:rPr lang="en-US" sz="1200" dirty="0" smtClean="0"/>
                <a:t>Hashibur Rahman</a:t>
              </a:r>
            </a:p>
            <a:p>
              <a:pPr algn="ctr"/>
              <a:r>
                <a:rPr lang="en-US" sz="1200" dirty="0" smtClean="0"/>
                <a:t>Assistant Manager</a:t>
              </a:r>
              <a:endParaRPr lang="en-US" sz="1200" dirty="0"/>
            </a:p>
          </p:txBody>
        </p:sp>
        <p:sp>
          <p:nvSpPr>
            <p:cNvPr id="27" name="Rectangle 26"/>
            <p:cNvSpPr/>
            <p:nvPr/>
          </p:nvSpPr>
          <p:spPr>
            <a:xfrm>
              <a:off x="8939068" y="1666459"/>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Md. Khalid Rayhan Shawon</a:t>
              </a:r>
            </a:p>
            <a:p>
              <a:pPr algn="ctr"/>
              <a:r>
                <a:rPr lang="en-US" sz="1200" dirty="0" smtClean="0"/>
                <a:t>HOD</a:t>
              </a:r>
            </a:p>
          </p:txBody>
        </p:sp>
      </p:grpSp>
      <p:sp>
        <p:nvSpPr>
          <p:cNvPr id="30" name="TextBox 29"/>
          <p:cNvSpPr txBox="1"/>
          <p:nvPr/>
        </p:nvSpPr>
        <p:spPr>
          <a:xfrm>
            <a:off x="6815513" y="1153110"/>
            <a:ext cx="1827552" cy="369332"/>
          </a:xfrm>
          <a:prstGeom prst="rect">
            <a:avLst/>
          </a:prstGeom>
          <a:noFill/>
        </p:spPr>
        <p:txBody>
          <a:bodyPr wrap="none" rtlCol="0">
            <a:spAutoFit/>
          </a:bodyPr>
          <a:lstStyle/>
          <a:p>
            <a:r>
              <a:rPr lang="en-US" b="1" i="1" dirty="0" smtClean="0"/>
              <a:t>ITC Organogram:</a:t>
            </a:r>
            <a:endParaRPr lang="en-US" b="1" i="1" dirty="0"/>
          </a:p>
        </p:txBody>
      </p:sp>
    </p:spTree>
    <p:extLst>
      <p:ext uri="{BB962C8B-B14F-4D97-AF65-F5344CB8AC3E}">
        <p14:creationId xmlns:p14="http://schemas.microsoft.com/office/powerpoint/2010/main" val="3204890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a:t>
            </a:r>
            <a:endParaRPr lang="en-US" dirty="0"/>
          </a:p>
        </p:txBody>
      </p:sp>
      <p:sp>
        <p:nvSpPr>
          <p:cNvPr id="3" name="Content Placeholder 2"/>
          <p:cNvSpPr>
            <a:spLocks noGrp="1"/>
          </p:cNvSpPr>
          <p:nvPr>
            <p:ph idx="1"/>
          </p:nvPr>
        </p:nvSpPr>
        <p:spPr/>
        <p:txBody>
          <a:bodyPr>
            <a:normAutofit/>
          </a:bodyPr>
          <a:lstStyle/>
          <a:p>
            <a:r>
              <a:rPr lang="en-US" sz="2000" dirty="0"/>
              <a:t>SCL </a:t>
            </a:r>
            <a:r>
              <a:rPr lang="en-US" sz="2000" dirty="0" smtClean="0"/>
              <a:t>ITC </a:t>
            </a:r>
            <a:r>
              <a:rPr lang="en-US" sz="2000" dirty="0"/>
              <a:t>obtained license from BTRC in </a:t>
            </a:r>
            <a:r>
              <a:rPr lang="en-US" sz="2000" dirty="0" smtClean="0"/>
              <a:t>5</a:t>
            </a:r>
            <a:r>
              <a:rPr lang="en-US" sz="2000" baseline="30000" dirty="0" smtClean="0"/>
              <a:t>th</a:t>
            </a:r>
            <a:r>
              <a:rPr lang="en-US" sz="2000" dirty="0" smtClean="0"/>
              <a:t> January, 2012.</a:t>
            </a:r>
          </a:p>
          <a:p>
            <a:r>
              <a:rPr lang="en-US" sz="2000" dirty="0" smtClean="0"/>
              <a:t>The customers are IIG’s (SCL IIG + other IIGs’), IGW’s and Enterprise customers (mostly multinational companies).</a:t>
            </a:r>
          </a:p>
          <a:p>
            <a:r>
              <a:rPr lang="en-US" sz="2000" dirty="0" smtClean="0"/>
              <a:t>Major </a:t>
            </a:r>
            <a:r>
              <a:rPr lang="en-US" sz="2000" dirty="0" err="1" smtClean="0"/>
              <a:t>upstreams</a:t>
            </a:r>
            <a:r>
              <a:rPr lang="en-US" sz="2000" dirty="0" smtClean="0"/>
              <a:t> are Tata and Bharti connected via </a:t>
            </a:r>
            <a:r>
              <a:rPr lang="en-US" sz="2000" dirty="0" err="1" smtClean="0"/>
              <a:t>Benapole</a:t>
            </a:r>
            <a:r>
              <a:rPr lang="en-US" sz="2000" dirty="0" smtClean="0"/>
              <a:t>.</a:t>
            </a:r>
          </a:p>
          <a:p>
            <a:r>
              <a:rPr lang="en-US" sz="2000" dirty="0" smtClean="0"/>
              <a:t>Recently SCL ITC acquired permission from BTRC to be connected to SMW4 via BSCCL.</a:t>
            </a:r>
          </a:p>
          <a:p>
            <a:r>
              <a:rPr lang="en-US" sz="2000" dirty="0" smtClean="0"/>
              <a:t>From Dhaka to </a:t>
            </a:r>
            <a:r>
              <a:rPr lang="en-US" sz="2000" dirty="0" err="1" smtClean="0"/>
              <a:t>Benapole</a:t>
            </a:r>
            <a:r>
              <a:rPr lang="en-US" sz="2000" dirty="0" smtClean="0"/>
              <a:t> ITC uses SCL owned PGCB and underground backhaul and leased capacity from </a:t>
            </a:r>
            <a:r>
              <a:rPr lang="en-US" sz="2000" dirty="0" err="1" smtClean="0"/>
              <a:t>Fiber@Home</a:t>
            </a:r>
            <a:r>
              <a:rPr lang="en-US" sz="2000" dirty="0" smtClean="0"/>
              <a:t> and Grameenphone.</a:t>
            </a:r>
            <a:endParaRPr lang="en-US" sz="2000" dirty="0"/>
          </a:p>
          <a:p>
            <a:endParaRPr lang="en-US" sz="2000" dirty="0"/>
          </a:p>
        </p:txBody>
      </p:sp>
    </p:spTree>
    <p:extLst>
      <p:ext uri="{BB962C8B-B14F-4D97-AF65-F5344CB8AC3E}">
        <p14:creationId xmlns:p14="http://schemas.microsoft.com/office/powerpoint/2010/main" val="179183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SCL ITC has leased capacity from PGCB overhead fiber having 99.99% uptime.</a:t>
            </a:r>
          </a:p>
          <a:p>
            <a:r>
              <a:rPr lang="en-US" dirty="0" smtClean="0"/>
              <a:t>SCL ITC has built own underground fiber having better uptime than existing operators in the industry.</a:t>
            </a:r>
          </a:p>
          <a:p>
            <a:r>
              <a:rPr lang="en-US" dirty="0" smtClean="0"/>
              <a:t>Along with the main data center SCL ITC has built a ‘Disaster Recovery Center’ for handling force majeure incidents.</a:t>
            </a:r>
          </a:p>
          <a:p>
            <a:r>
              <a:rPr lang="en-US" dirty="0" smtClean="0"/>
              <a:t>SCL ITC has own data center at </a:t>
            </a:r>
            <a:r>
              <a:rPr lang="en-US" dirty="0" err="1" smtClean="0"/>
              <a:t>Benapole</a:t>
            </a:r>
            <a:r>
              <a:rPr lang="en-US" dirty="0" smtClean="0"/>
              <a:t> with necessary power and other facilities.</a:t>
            </a:r>
          </a:p>
          <a:p>
            <a:r>
              <a:rPr lang="en-US" dirty="0" smtClean="0"/>
              <a:t>SCL ITC uses separate devices for enterprise customers to ensure full redundancy.</a:t>
            </a:r>
          </a:p>
          <a:p>
            <a:r>
              <a:rPr lang="en-US" dirty="0" smtClean="0"/>
              <a:t>Beside terrestrial path SCL ITC is capable to transmit traffic over SMW4.</a:t>
            </a:r>
          </a:p>
          <a:p>
            <a:r>
              <a:rPr lang="en-US" dirty="0" smtClean="0"/>
              <a:t>As per current network SCL ITC is capable of serving 160G bandwidth to its clients.</a:t>
            </a:r>
          </a:p>
          <a:p>
            <a:r>
              <a:rPr lang="en-US" dirty="0" smtClean="0"/>
              <a:t>Up to No Man’s Land in </a:t>
            </a:r>
            <a:r>
              <a:rPr lang="en-US" dirty="0" err="1" smtClean="0"/>
              <a:t>Benapole</a:t>
            </a:r>
            <a:r>
              <a:rPr lang="en-US" dirty="0" smtClean="0"/>
              <a:t> SCL ITC network is fully protected.</a:t>
            </a:r>
          </a:p>
          <a:p>
            <a:r>
              <a:rPr lang="en-US" dirty="0" smtClean="0"/>
              <a:t>With respect to 2016 SCL ITC growth rate is 117% and hopefully it will rise up to 148% in the last of 2017.</a:t>
            </a:r>
          </a:p>
          <a:p>
            <a:r>
              <a:rPr lang="en-US" dirty="0" smtClean="0"/>
              <a:t>Transmission equipment and network upgradation is done with collaboration of BTRC to make the process transparent.</a:t>
            </a:r>
          </a:p>
          <a:p>
            <a:r>
              <a:rPr lang="en-US" dirty="0" smtClean="0"/>
              <a:t>SCL conducts monthly meeting with </a:t>
            </a:r>
            <a:r>
              <a:rPr lang="en-US" smtClean="0"/>
              <a:t>upstreams </a:t>
            </a:r>
            <a:r>
              <a:rPr lang="en-US" dirty="0" smtClean="0"/>
              <a:t>for better service.</a:t>
            </a:r>
            <a:endParaRPr lang="en-US" dirty="0"/>
          </a:p>
        </p:txBody>
      </p:sp>
    </p:spTree>
    <p:extLst>
      <p:ext uri="{BB962C8B-B14F-4D97-AF65-F5344CB8AC3E}">
        <p14:creationId xmlns:p14="http://schemas.microsoft.com/office/powerpoint/2010/main" val="93779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1687546" y="4207905"/>
            <a:ext cx="640252" cy="4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3200" b="1" dirty="0" smtClean="0">
                <a:latin typeface="+mn-lt"/>
              </a:rPr>
              <a:t>IIG Service via ITC</a:t>
            </a:r>
            <a:endParaRPr lang="en-US" sz="3200" b="1"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24" y="3425585"/>
            <a:ext cx="1238646" cy="1127168"/>
          </a:xfrm>
          <a:prstGeom prst="rect">
            <a:avLst/>
          </a:prstGeom>
        </p:spPr>
      </p:pic>
      <p:sp>
        <p:nvSpPr>
          <p:cNvPr id="6" name="TextBox 5"/>
          <p:cNvSpPr txBox="1"/>
          <p:nvPr/>
        </p:nvSpPr>
        <p:spPr>
          <a:xfrm>
            <a:off x="451252" y="2985176"/>
            <a:ext cx="1568635" cy="338554"/>
          </a:xfrm>
          <a:prstGeom prst="rect">
            <a:avLst/>
          </a:prstGeom>
          <a:noFill/>
        </p:spPr>
        <p:txBody>
          <a:bodyPr wrap="none" rtlCol="0">
            <a:spAutoFit/>
          </a:bodyPr>
          <a:lstStyle/>
          <a:p>
            <a:r>
              <a:rPr lang="en-US" sz="1600" b="1" dirty="0" smtClean="0"/>
              <a:t>Need internet!!!</a:t>
            </a:r>
            <a:endParaRPr lang="en-US" sz="1600" b="1" dirty="0"/>
          </a:p>
        </p:txBody>
      </p:sp>
      <p:grpSp>
        <p:nvGrpSpPr>
          <p:cNvPr id="34" name="Group 33"/>
          <p:cNvGrpSpPr/>
          <p:nvPr/>
        </p:nvGrpSpPr>
        <p:grpSpPr>
          <a:xfrm>
            <a:off x="2327798" y="2943159"/>
            <a:ext cx="2013045" cy="2013045"/>
            <a:chOff x="2327798" y="2943159"/>
            <a:chExt cx="2013045" cy="201304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13" name="TextBox 12"/>
            <p:cNvSpPr txBox="1"/>
            <p:nvPr/>
          </p:nvSpPr>
          <p:spPr>
            <a:xfrm>
              <a:off x="2765927" y="3875873"/>
              <a:ext cx="1231491" cy="338554"/>
            </a:xfrm>
            <a:prstGeom prst="rect">
              <a:avLst/>
            </a:prstGeom>
            <a:noFill/>
          </p:spPr>
          <p:txBody>
            <a:bodyPr wrap="none" rtlCol="0">
              <a:spAutoFit/>
            </a:bodyPr>
            <a:lstStyle/>
            <a:p>
              <a:r>
                <a:rPr lang="en-US" sz="1600" b="1" dirty="0" smtClean="0"/>
                <a:t>ISP Network</a:t>
              </a:r>
              <a:endParaRPr lang="en-US" sz="1600" b="1" dirty="0"/>
            </a:p>
          </p:txBody>
        </p:sp>
      </p:grpSp>
      <p:grpSp>
        <p:nvGrpSpPr>
          <p:cNvPr id="33" name="Group 32"/>
          <p:cNvGrpSpPr/>
          <p:nvPr/>
        </p:nvGrpSpPr>
        <p:grpSpPr>
          <a:xfrm>
            <a:off x="4923494" y="3875873"/>
            <a:ext cx="1231644" cy="1049553"/>
            <a:chOff x="4923494" y="3875873"/>
            <a:chExt cx="1231644" cy="1049553"/>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494" y="3875873"/>
              <a:ext cx="1231644" cy="819043"/>
            </a:xfrm>
            <a:prstGeom prst="rect">
              <a:avLst/>
            </a:prstGeom>
          </p:spPr>
        </p:pic>
        <p:sp>
          <p:nvSpPr>
            <p:cNvPr id="15" name="TextBox 14"/>
            <p:cNvSpPr txBox="1"/>
            <p:nvPr/>
          </p:nvSpPr>
          <p:spPr>
            <a:xfrm>
              <a:off x="5360515" y="4586872"/>
              <a:ext cx="571709" cy="338554"/>
            </a:xfrm>
            <a:prstGeom prst="rect">
              <a:avLst/>
            </a:prstGeom>
            <a:noFill/>
          </p:spPr>
          <p:txBody>
            <a:bodyPr wrap="square" rtlCol="0">
              <a:spAutoFit/>
            </a:bodyPr>
            <a:lstStyle/>
            <a:p>
              <a:r>
                <a:rPr lang="en-US" sz="1600" b="1" dirty="0" smtClean="0"/>
                <a:t>IIG</a:t>
              </a:r>
              <a:endParaRPr lang="en-US" sz="1600" b="1" dirty="0"/>
            </a:p>
          </p:txBody>
        </p:sp>
      </p:grpSp>
      <p:cxnSp>
        <p:nvCxnSpPr>
          <p:cNvPr id="17" name="Straight Connector 16"/>
          <p:cNvCxnSpPr/>
          <p:nvPr/>
        </p:nvCxnSpPr>
        <p:spPr>
          <a:xfrm>
            <a:off x="4327195" y="4207904"/>
            <a:ext cx="7361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97573" y="4923583"/>
            <a:ext cx="2342180" cy="338554"/>
          </a:xfrm>
          <a:prstGeom prst="rect">
            <a:avLst/>
          </a:prstGeom>
          <a:noFill/>
        </p:spPr>
        <p:txBody>
          <a:bodyPr wrap="none" rtlCol="0">
            <a:spAutoFit/>
          </a:bodyPr>
          <a:lstStyle/>
          <a:p>
            <a:r>
              <a:rPr lang="en-US" sz="1600" b="1" dirty="0" smtClean="0">
                <a:solidFill>
                  <a:srgbClr val="FF0000"/>
                </a:solidFill>
              </a:rPr>
              <a:t>Where can I get internet?</a:t>
            </a:r>
            <a:endParaRPr lang="en-US" sz="1600" b="1" dirty="0">
              <a:solidFill>
                <a:srgbClr val="FF0000"/>
              </a:solidFill>
            </a:endParaRPr>
          </a:p>
        </p:txBody>
      </p:sp>
      <p:sp>
        <p:nvSpPr>
          <p:cNvPr id="19" name="TextBox 18"/>
          <p:cNvSpPr txBox="1"/>
          <p:nvPr/>
        </p:nvSpPr>
        <p:spPr>
          <a:xfrm>
            <a:off x="5038811" y="5201612"/>
            <a:ext cx="1259704" cy="830997"/>
          </a:xfrm>
          <a:prstGeom prst="rect">
            <a:avLst/>
          </a:prstGeom>
          <a:noFill/>
        </p:spPr>
        <p:txBody>
          <a:bodyPr wrap="none" rtlCol="0">
            <a:spAutoFit/>
          </a:bodyPr>
          <a:lstStyle/>
          <a:p>
            <a:r>
              <a:rPr lang="en-US" sz="1600" b="1" dirty="0" smtClean="0"/>
              <a:t>Two Options</a:t>
            </a:r>
          </a:p>
          <a:p>
            <a:pPr marL="228600" indent="-228600">
              <a:buAutoNum type="arabicPeriod"/>
            </a:pPr>
            <a:r>
              <a:rPr lang="en-US" sz="1600" b="1" dirty="0" smtClean="0"/>
              <a:t>BSCCL</a:t>
            </a:r>
          </a:p>
          <a:p>
            <a:pPr marL="228600" indent="-228600">
              <a:buAutoNum type="arabicPeriod"/>
            </a:pPr>
            <a:r>
              <a:rPr lang="en-US" sz="1600" b="1" dirty="0" smtClean="0"/>
              <a:t>ITC</a:t>
            </a:r>
            <a:endParaRPr lang="en-US" sz="1600" b="1" dirty="0"/>
          </a:p>
        </p:txBody>
      </p:sp>
      <p:sp>
        <p:nvSpPr>
          <p:cNvPr id="20" name="TextBox 19"/>
          <p:cNvSpPr txBox="1"/>
          <p:nvPr/>
        </p:nvSpPr>
        <p:spPr>
          <a:xfrm>
            <a:off x="4768986" y="5977815"/>
            <a:ext cx="1569469" cy="338554"/>
          </a:xfrm>
          <a:prstGeom prst="rect">
            <a:avLst/>
          </a:prstGeom>
          <a:noFill/>
        </p:spPr>
        <p:txBody>
          <a:bodyPr wrap="none" rtlCol="0">
            <a:spAutoFit/>
          </a:bodyPr>
          <a:lstStyle/>
          <a:p>
            <a:r>
              <a:rPr lang="en-US" sz="1600" b="1" dirty="0" smtClean="0"/>
              <a:t>I’ll take from ITC</a:t>
            </a:r>
            <a:endParaRPr lang="en-US" sz="1600" b="1" dirty="0"/>
          </a:p>
        </p:txBody>
      </p:sp>
      <p:sp>
        <p:nvSpPr>
          <p:cNvPr id="22" name="TextBox 21"/>
          <p:cNvSpPr txBox="1"/>
          <p:nvPr/>
        </p:nvSpPr>
        <p:spPr>
          <a:xfrm>
            <a:off x="4816451" y="4934041"/>
            <a:ext cx="2062616" cy="1077218"/>
          </a:xfrm>
          <a:prstGeom prst="rect">
            <a:avLst/>
          </a:prstGeom>
          <a:noFill/>
        </p:spPr>
        <p:txBody>
          <a:bodyPr wrap="none" rtlCol="0">
            <a:spAutoFit/>
          </a:bodyPr>
          <a:lstStyle/>
          <a:p>
            <a:r>
              <a:rPr lang="en-US" sz="1600" b="1" dirty="0" smtClean="0"/>
              <a:t>If I take from ITC</a:t>
            </a:r>
          </a:p>
          <a:p>
            <a:r>
              <a:rPr lang="en-US" sz="1600" b="1" dirty="0" smtClean="0"/>
              <a:t>There are two options</a:t>
            </a:r>
          </a:p>
          <a:p>
            <a:pPr marL="228600" indent="-228600">
              <a:buAutoNum type="arabicPeriod"/>
            </a:pPr>
            <a:r>
              <a:rPr lang="en-US" sz="1600" b="1" dirty="0" smtClean="0"/>
              <a:t>IP Transit</a:t>
            </a:r>
          </a:p>
          <a:p>
            <a:pPr marL="228600" indent="-228600">
              <a:buAutoNum type="arabicPeriod"/>
            </a:pPr>
            <a:r>
              <a:rPr lang="en-US" sz="1600" b="1" dirty="0" smtClean="0"/>
              <a:t>IPLC</a:t>
            </a:r>
            <a:endParaRPr lang="en-US" sz="1600" b="1" dirty="0"/>
          </a:p>
        </p:txBody>
      </p:sp>
      <p:sp>
        <p:nvSpPr>
          <p:cNvPr id="23" name="TextBox 22"/>
          <p:cNvSpPr txBox="1"/>
          <p:nvPr/>
        </p:nvSpPr>
        <p:spPr>
          <a:xfrm>
            <a:off x="4485711" y="4914230"/>
            <a:ext cx="2095125" cy="1077218"/>
          </a:xfrm>
          <a:prstGeom prst="rect">
            <a:avLst/>
          </a:prstGeom>
          <a:noFill/>
        </p:spPr>
        <p:txBody>
          <a:bodyPr wrap="none" rtlCol="0">
            <a:spAutoFit/>
          </a:bodyPr>
          <a:lstStyle/>
          <a:p>
            <a:pPr algn="ctr"/>
            <a:r>
              <a:rPr lang="en-US" sz="1600" b="1" dirty="0" smtClean="0">
                <a:solidFill>
                  <a:srgbClr val="FF0000"/>
                </a:solidFill>
              </a:rPr>
              <a:t>Option-1</a:t>
            </a:r>
          </a:p>
          <a:p>
            <a:pPr algn="ctr"/>
            <a:r>
              <a:rPr lang="en-US" sz="1600" b="1" dirty="0" smtClean="0">
                <a:solidFill>
                  <a:srgbClr val="FF0000"/>
                </a:solidFill>
              </a:rPr>
              <a:t>I am a small IIG. </a:t>
            </a:r>
          </a:p>
          <a:p>
            <a:pPr algn="ctr"/>
            <a:r>
              <a:rPr lang="en-US" sz="1600" b="1" dirty="0" smtClean="0">
                <a:solidFill>
                  <a:srgbClr val="FF0000"/>
                </a:solidFill>
              </a:rPr>
              <a:t>I can not invest much. </a:t>
            </a:r>
          </a:p>
          <a:p>
            <a:pPr algn="ctr"/>
            <a:r>
              <a:rPr lang="en-US" sz="1600" b="1" dirty="0" smtClean="0">
                <a:solidFill>
                  <a:srgbClr val="FF0000"/>
                </a:solidFill>
              </a:rPr>
              <a:t>What should I do?</a:t>
            </a:r>
            <a:endParaRPr lang="en-US" sz="1600" b="1" dirty="0">
              <a:solidFill>
                <a:srgbClr val="FF0000"/>
              </a:solidFill>
            </a:endParaRPr>
          </a:p>
        </p:txBody>
      </p:sp>
      <p:sp>
        <p:nvSpPr>
          <p:cNvPr id="24" name="TextBox 23"/>
          <p:cNvSpPr txBox="1"/>
          <p:nvPr/>
        </p:nvSpPr>
        <p:spPr>
          <a:xfrm>
            <a:off x="4130405" y="5966913"/>
            <a:ext cx="2940036" cy="338554"/>
          </a:xfrm>
          <a:prstGeom prst="rect">
            <a:avLst/>
          </a:prstGeom>
          <a:noFill/>
        </p:spPr>
        <p:txBody>
          <a:bodyPr wrap="none" rtlCol="0">
            <a:spAutoFit/>
          </a:bodyPr>
          <a:lstStyle/>
          <a:p>
            <a:r>
              <a:rPr lang="en-US" sz="1600" b="1" dirty="0" smtClean="0">
                <a:solidFill>
                  <a:srgbClr val="00B050"/>
                </a:solidFill>
              </a:rPr>
              <a:t>I’ll take IP Transit as it is cheaper</a:t>
            </a:r>
            <a:endParaRPr lang="en-US" sz="1600" b="1" dirty="0">
              <a:solidFill>
                <a:srgbClr val="00B050"/>
              </a:solidFill>
            </a:endParaRPr>
          </a:p>
        </p:txBody>
      </p:sp>
      <p:grpSp>
        <p:nvGrpSpPr>
          <p:cNvPr id="32" name="Group 31"/>
          <p:cNvGrpSpPr/>
          <p:nvPr/>
        </p:nvGrpSpPr>
        <p:grpSpPr>
          <a:xfrm>
            <a:off x="4922285" y="1715428"/>
            <a:ext cx="1232853" cy="1376853"/>
            <a:chOff x="4922285" y="1715428"/>
            <a:chExt cx="1232853" cy="1376853"/>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494" y="2273238"/>
              <a:ext cx="1231644" cy="819043"/>
            </a:xfrm>
            <a:prstGeom prst="rect">
              <a:avLst/>
            </a:prstGeom>
          </p:spPr>
        </p:pic>
        <p:sp>
          <p:nvSpPr>
            <p:cNvPr id="26" name="TextBox 25"/>
            <p:cNvSpPr txBox="1"/>
            <p:nvPr/>
          </p:nvSpPr>
          <p:spPr>
            <a:xfrm>
              <a:off x="4922285" y="1715428"/>
              <a:ext cx="1221979" cy="584775"/>
            </a:xfrm>
            <a:prstGeom prst="rect">
              <a:avLst/>
            </a:prstGeom>
            <a:noFill/>
          </p:spPr>
          <p:txBody>
            <a:bodyPr wrap="square" rtlCol="0">
              <a:spAutoFit/>
            </a:bodyPr>
            <a:lstStyle/>
            <a:p>
              <a:pPr algn="ctr"/>
              <a:r>
                <a:rPr lang="en-US" sz="1600" b="1" dirty="0" smtClean="0"/>
                <a:t>ITC Router (Local)</a:t>
              </a:r>
              <a:endParaRPr lang="en-US" sz="1600" b="1" dirty="0"/>
            </a:p>
          </p:txBody>
        </p:sp>
      </p:grpSp>
      <p:cxnSp>
        <p:nvCxnSpPr>
          <p:cNvPr id="28" name="Straight Connector 27"/>
          <p:cNvCxnSpPr>
            <a:endCxn id="14" idx="0"/>
          </p:cNvCxnSpPr>
          <p:nvPr/>
        </p:nvCxnSpPr>
        <p:spPr>
          <a:xfrm>
            <a:off x="5539315" y="2943159"/>
            <a:ext cx="1" cy="9327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531245" y="3792785"/>
            <a:ext cx="1014427" cy="1411266"/>
            <a:chOff x="7599485" y="3724545"/>
            <a:chExt cx="1014427" cy="1411266"/>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30" name="TextBox 29"/>
            <p:cNvSpPr txBox="1"/>
            <p:nvPr/>
          </p:nvSpPr>
          <p:spPr>
            <a:xfrm>
              <a:off x="7599485" y="4551036"/>
              <a:ext cx="1014427" cy="584775"/>
            </a:xfrm>
            <a:prstGeom prst="rect">
              <a:avLst/>
            </a:prstGeom>
            <a:noFill/>
          </p:spPr>
          <p:txBody>
            <a:bodyPr wrap="square" rtlCol="0">
              <a:spAutoFit/>
            </a:bodyPr>
            <a:lstStyle/>
            <a:p>
              <a:pPr algn="ctr"/>
              <a:r>
                <a:rPr lang="en-US" sz="1600" b="1" dirty="0" smtClean="0"/>
                <a:t>ITC Network</a:t>
              </a:r>
              <a:endParaRPr lang="en-US" sz="1600" b="1" dirty="0"/>
            </a:p>
          </p:txBody>
        </p:sp>
      </p:grpSp>
      <p:grpSp>
        <p:nvGrpSpPr>
          <p:cNvPr id="43" name="Group 42"/>
          <p:cNvGrpSpPr/>
          <p:nvPr/>
        </p:nvGrpSpPr>
        <p:grpSpPr>
          <a:xfrm>
            <a:off x="10091381" y="3269654"/>
            <a:ext cx="1772228" cy="2481022"/>
            <a:chOff x="10091381" y="3269654"/>
            <a:chExt cx="1772228" cy="2481022"/>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381" y="3269654"/>
              <a:ext cx="1772228" cy="1772228"/>
            </a:xfrm>
            <a:prstGeom prst="rect">
              <a:avLst/>
            </a:prstGeom>
          </p:spPr>
        </p:pic>
        <p:sp>
          <p:nvSpPr>
            <p:cNvPr id="35" name="TextBox 34"/>
            <p:cNvSpPr txBox="1"/>
            <p:nvPr/>
          </p:nvSpPr>
          <p:spPr>
            <a:xfrm>
              <a:off x="10439596" y="4919679"/>
              <a:ext cx="1157686" cy="830997"/>
            </a:xfrm>
            <a:prstGeom prst="rect">
              <a:avLst/>
            </a:prstGeom>
            <a:noFill/>
          </p:spPr>
          <p:txBody>
            <a:bodyPr wrap="square" rtlCol="0">
              <a:spAutoFit/>
            </a:bodyPr>
            <a:lstStyle/>
            <a:p>
              <a:pPr algn="ctr"/>
              <a:r>
                <a:rPr lang="en-US" sz="1600" b="1" dirty="0" smtClean="0"/>
                <a:t>Anywhere in the WORLD!!!</a:t>
              </a:r>
              <a:endParaRPr lang="en-US" sz="1600" b="1" dirty="0"/>
            </a:p>
          </p:txBody>
        </p:sp>
      </p:grpSp>
      <p:cxnSp>
        <p:nvCxnSpPr>
          <p:cNvPr id="37" name="Straight Connector 36"/>
          <p:cNvCxnSpPr/>
          <p:nvPr/>
        </p:nvCxnSpPr>
        <p:spPr>
          <a:xfrm>
            <a:off x="6050911" y="4231897"/>
            <a:ext cx="15758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456851" y="4214427"/>
            <a:ext cx="17041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54266" y="4935108"/>
            <a:ext cx="2798908" cy="1077218"/>
          </a:xfrm>
          <a:prstGeom prst="rect">
            <a:avLst/>
          </a:prstGeom>
          <a:noFill/>
        </p:spPr>
        <p:txBody>
          <a:bodyPr wrap="none" rtlCol="0">
            <a:spAutoFit/>
          </a:bodyPr>
          <a:lstStyle/>
          <a:p>
            <a:pPr algn="ctr"/>
            <a:r>
              <a:rPr lang="en-US" sz="1600" b="1" dirty="0" smtClean="0"/>
              <a:t>Option-2</a:t>
            </a:r>
          </a:p>
          <a:p>
            <a:pPr algn="ctr"/>
            <a:r>
              <a:rPr lang="en-US" sz="1600" b="1" dirty="0" smtClean="0"/>
              <a:t>I am a growing IIG. </a:t>
            </a:r>
          </a:p>
          <a:p>
            <a:pPr algn="ctr"/>
            <a:r>
              <a:rPr lang="en-US" sz="1600" b="1" dirty="0" smtClean="0"/>
              <a:t>I want to go abroad and </a:t>
            </a:r>
          </a:p>
          <a:p>
            <a:pPr algn="ctr"/>
            <a:r>
              <a:rPr lang="en-US" sz="1600" b="1" dirty="0" smtClean="0"/>
              <a:t>connect with upstream myself.</a:t>
            </a:r>
            <a:endParaRPr lang="en-US" sz="1600" b="1" dirty="0"/>
          </a:p>
        </p:txBody>
      </p:sp>
      <p:sp>
        <p:nvSpPr>
          <p:cNvPr id="42" name="TextBox 41"/>
          <p:cNvSpPr txBox="1"/>
          <p:nvPr/>
        </p:nvSpPr>
        <p:spPr>
          <a:xfrm>
            <a:off x="4660105" y="5986976"/>
            <a:ext cx="1972528" cy="338554"/>
          </a:xfrm>
          <a:prstGeom prst="rect">
            <a:avLst/>
          </a:prstGeom>
          <a:noFill/>
        </p:spPr>
        <p:txBody>
          <a:bodyPr wrap="none" rtlCol="0">
            <a:spAutoFit/>
          </a:bodyPr>
          <a:lstStyle/>
          <a:p>
            <a:r>
              <a:rPr lang="en-US" sz="1600" b="1" dirty="0" smtClean="0">
                <a:solidFill>
                  <a:srgbClr val="00B050"/>
                </a:solidFill>
              </a:rPr>
              <a:t>I’ll take IPLC from ITC</a:t>
            </a:r>
            <a:endParaRPr lang="en-US" sz="1600" b="1" dirty="0">
              <a:solidFill>
                <a:srgbClr val="00B050"/>
              </a:solidFill>
            </a:endParaRPr>
          </a:p>
        </p:txBody>
      </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1505" y="2086871"/>
            <a:ext cx="987478" cy="987478"/>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83756" y="3707438"/>
            <a:ext cx="987478" cy="987478"/>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324" y="2299713"/>
            <a:ext cx="899856" cy="967135"/>
          </a:xfrm>
          <a:prstGeom prst="rect">
            <a:avLst/>
          </a:prstGeom>
        </p:spPr>
      </p:pic>
    </p:spTree>
    <p:extLst>
      <p:ext uri="{BB962C8B-B14F-4D97-AF65-F5344CB8AC3E}">
        <p14:creationId xmlns:p14="http://schemas.microsoft.com/office/powerpoint/2010/main" val="8876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500"/>
                                        <p:tgtEl>
                                          <p:spTgt spid="9"/>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500"/>
                                        <p:tgtEl>
                                          <p:spTgt spid="34"/>
                                        </p:tgtEl>
                                      </p:cBhvr>
                                    </p:animEffect>
                                  </p:childTnLst>
                                </p:cTn>
                              </p:par>
                            </p:childTnLst>
                          </p:cTn>
                        </p:par>
                        <p:par>
                          <p:cTn id="22" fill="hold">
                            <p:stCondLst>
                              <p:cond delay="6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500"/>
                                        <p:tgtEl>
                                          <p:spTgt spid="17"/>
                                        </p:tgtEl>
                                      </p:cBhvr>
                                    </p:animEffect>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500"/>
                                        <p:tgtEl>
                                          <p:spTgt spid="33"/>
                                        </p:tgtEl>
                                      </p:cBhvr>
                                    </p:animEffect>
                                  </p:childTnLst>
                                </p:cTn>
                              </p:par>
                            </p:childTnLst>
                          </p:cTn>
                        </p:par>
                        <p:par>
                          <p:cTn id="30" fill="hold">
                            <p:stCondLst>
                              <p:cond delay="95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0"/>
                                        <p:tgtEl>
                                          <p:spTgt spid="18"/>
                                        </p:tgtEl>
                                      </p:cBhvr>
                                    </p:animEffect>
                                    <p:anim calcmode="lin" valueType="num">
                                      <p:cBhvr>
                                        <p:cTn id="34" dur="2000" fill="hold"/>
                                        <p:tgtEl>
                                          <p:spTgt spid="18"/>
                                        </p:tgtEl>
                                        <p:attrNameLst>
                                          <p:attrName>ppt_x</p:attrName>
                                        </p:attrNameLst>
                                      </p:cBhvr>
                                      <p:tavLst>
                                        <p:tav tm="0">
                                          <p:val>
                                            <p:strVal val="#ppt_x"/>
                                          </p:val>
                                        </p:tav>
                                        <p:tav tm="100000">
                                          <p:val>
                                            <p:strVal val="#ppt_x"/>
                                          </p:val>
                                        </p:tav>
                                      </p:tavLst>
                                    </p:anim>
                                    <p:anim calcmode="lin" valueType="num">
                                      <p:cBhvr>
                                        <p:cTn id="35" dur="2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115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anim calcmode="lin" valueType="num">
                                      <p:cBhvr>
                                        <p:cTn id="40" dur="2000" fill="hold"/>
                                        <p:tgtEl>
                                          <p:spTgt spid="19"/>
                                        </p:tgtEl>
                                        <p:attrNameLst>
                                          <p:attrName>ppt_x</p:attrName>
                                        </p:attrNameLst>
                                      </p:cBhvr>
                                      <p:tavLst>
                                        <p:tav tm="0">
                                          <p:val>
                                            <p:strVal val="#ppt_x"/>
                                          </p:val>
                                        </p:tav>
                                        <p:tav tm="100000">
                                          <p:val>
                                            <p:strVal val="#ppt_x"/>
                                          </p:val>
                                        </p:tav>
                                      </p:tavLst>
                                    </p:anim>
                                    <p:anim calcmode="lin" valueType="num">
                                      <p:cBhvr>
                                        <p:cTn id="41" dur="2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13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anim calcmode="lin" valueType="num">
                                      <p:cBhvr>
                                        <p:cTn id="46" dur="2000" fill="hold"/>
                                        <p:tgtEl>
                                          <p:spTgt spid="20"/>
                                        </p:tgtEl>
                                        <p:attrNameLst>
                                          <p:attrName>ppt_x</p:attrName>
                                        </p:attrNameLst>
                                      </p:cBhvr>
                                      <p:tavLst>
                                        <p:tav tm="0">
                                          <p:val>
                                            <p:strVal val="#ppt_x"/>
                                          </p:val>
                                        </p:tav>
                                        <p:tav tm="100000">
                                          <p:val>
                                            <p:strVal val="#ppt_x"/>
                                          </p:val>
                                        </p:tav>
                                      </p:tavLst>
                                    </p:anim>
                                    <p:anim calcmode="lin" valueType="num">
                                      <p:cBhvr>
                                        <p:cTn id="47" dur="2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15500"/>
                            </p:stCondLst>
                            <p:childTnLst>
                              <p:par>
                                <p:cTn id="49" presetID="10" presetClass="exit" presetSubtype="0" fill="hold" grpId="1" nodeType="afterEffect">
                                  <p:stCondLst>
                                    <p:cond delay="0"/>
                                  </p:stCondLst>
                                  <p:childTnLst>
                                    <p:animEffect transition="out" filter="fade">
                                      <p:cBhvr>
                                        <p:cTn id="50" dur="1500"/>
                                        <p:tgtEl>
                                          <p:spTgt spid="18"/>
                                        </p:tgtEl>
                                      </p:cBhvr>
                                    </p:animEffect>
                                    <p:set>
                                      <p:cBhvr>
                                        <p:cTn id="51" dur="1" fill="hold">
                                          <p:stCondLst>
                                            <p:cond delay="1499"/>
                                          </p:stCondLst>
                                        </p:cTn>
                                        <p:tgtEl>
                                          <p:spTgt spid="1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500"/>
                                        <p:tgtEl>
                                          <p:spTgt spid="19"/>
                                        </p:tgtEl>
                                      </p:cBhvr>
                                    </p:animEffect>
                                    <p:set>
                                      <p:cBhvr>
                                        <p:cTn id="54" dur="1" fill="hold">
                                          <p:stCondLst>
                                            <p:cond delay="1499"/>
                                          </p:stCondLst>
                                        </p:cTn>
                                        <p:tgtEl>
                                          <p:spTgt spid="1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1500"/>
                                        <p:tgtEl>
                                          <p:spTgt spid="20"/>
                                        </p:tgtEl>
                                      </p:cBhvr>
                                    </p:animEffect>
                                    <p:set>
                                      <p:cBhvr>
                                        <p:cTn id="57" dur="1" fill="hold">
                                          <p:stCondLst>
                                            <p:cond delay="1499"/>
                                          </p:stCondLst>
                                        </p:cTn>
                                        <p:tgtEl>
                                          <p:spTgt spid="20"/>
                                        </p:tgtEl>
                                        <p:attrNameLst>
                                          <p:attrName>style.visibility</p:attrName>
                                        </p:attrNameLst>
                                      </p:cBhvr>
                                      <p:to>
                                        <p:strVal val="hidden"/>
                                      </p:to>
                                    </p:set>
                                  </p:childTnLst>
                                </p:cTn>
                              </p:par>
                            </p:childTnLst>
                          </p:cTn>
                        </p:par>
                        <p:par>
                          <p:cTn id="58" fill="hold">
                            <p:stCondLst>
                              <p:cond delay="170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2000"/>
                                        <p:tgtEl>
                                          <p:spTgt spid="22"/>
                                        </p:tgtEl>
                                      </p:cBhvr>
                                    </p:animEffect>
                                  </p:childTnLst>
                                </p:cTn>
                              </p:par>
                            </p:childTnLst>
                          </p:cTn>
                        </p:par>
                        <p:par>
                          <p:cTn id="62" fill="hold">
                            <p:stCondLst>
                              <p:cond delay="19000"/>
                            </p:stCondLst>
                            <p:childTnLst>
                              <p:par>
                                <p:cTn id="63" presetID="10" presetClass="exit" presetSubtype="0" fill="hold" grpId="1" nodeType="afterEffect">
                                  <p:stCondLst>
                                    <p:cond delay="0"/>
                                  </p:stCondLst>
                                  <p:childTnLst>
                                    <p:animEffect transition="out" filter="fade">
                                      <p:cBhvr>
                                        <p:cTn id="64" dur="1500"/>
                                        <p:tgtEl>
                                          <p:spTgt spid="22"/>
                                        </p:tgtEl>
                                      </p:cBhvr>
                                    </p:animEffect>
                                    <p:set>
                                      <p:cBhvr>
                                        <p:cTn id="65" dur="1" fill="hold">
                                          <p:stCondLst>
                                            <p:cond delay="1499"/>
                                          </p:stCondLst>
                                        </p:cTn>
                                        <p:tgtEl>
                                          <p:spTgt spid="22"/>
                                        </p:tgtEl>
                                        <p:attrNameLst>
                                          <p:attrName>style.visibility</p:attrName>
                                        </p:attrNameLst>
                                      </p:cBhvr>
                                      <p:to>
                                        <p:strVal val="hidden"/>
                                      </p:to>
                                    </p:set>
                                  </p:childTnLst>
                                </p:cTn>
                              </p:par>
                            </p:childTnLst>
                          </p:cTn>
                        </p:par>
                        <p:par>
                          <p:cTn id="66" fill="hold">
                            <p:stCondLst>
                              <p:cond delay="205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000"/>
                                        <p:tgtEl>
                                          <p:spTgt spid="23"/>
                                        </p:tgtEl>
                                      </p:cBhvr>
                                    </p:animEffect>
                                  </p:childTnLst>
                                </p:cTn>
                              </p:par>
                            </p:childTnLst>
                          </p:cTn>
                        </p:par>
                        <p:par>
                          <p:cTn id="70" fill="hold">
                            <p:stCondLst>
                              <p:cond delay="22500"/>
                            </p:stCondLst>
                            <p:childTnLst>
                              <p:par>
                                <p:cTn id="71" presetID="42"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2000"/>
                                        <p:tgtEl>
                                          <p:spTgt spid="24"/>
                                        </p:tgtEl>
                                      </p:cBhvr>
                                    </p:animEffect>
                                    <p:anim calcmode="lin" valueType="num">
                                      <p:cBhvr>
                                        <p:cTn id="74" dur="2000" fill="hold"/>
                                        <p:tgtEl>
                                          <p:spTgt spid="24"/>
                                        </p:tgtEl>
                                        <p:attrNameLst>
                                          <p:attrName>ppt_x</p:attrName>
                                        </p:attrNameLst>
                                      </p:cBhvr>
                                      <p:tavLst>
                                        <p:tav tm="0">
                                          <p:val>
                                            <p:strVal val="#ppt_x"/>
                                          </p:val>
                                        </p:tav>
                                        <p:tav tm="100000">
                                          <p:val>
                                            <p:strVal val="#ppt_x"/>
                                          </p:val>
                                        </p:tav>
                                      </p:tavLst>
                                    </p:anim>
                                    <p:anim calcmode="lin" valueType="num">
                                      <p:cBhvr>
                                        <p:cTn id="75" dur="2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4500"/>
                            </p:stCondLst>
                            <p:childTnLst>
                              <p:par>
                                <p:cTn id="77" presetID="22" presetClass="entr" presetSubtype="4"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1500"/>
                                        <p:tgtEl>
                                          <p:spTgt spid="28"/>
                                        </p:tgtEl>
                                      </p:cBhvr>
                                    </p:animEffect>
                                  </p:childTnLst>
                                </p:cTn>
                              </p:par>
                            </p:childTnLst>
                          </p:cTn>
                        </p:par>
                        <p:par>
                          <p:cTn id="80" fill="hold">
                            <p:stCondLst>
                              <p:cond delay="26000"/>
                            </p:stCondLst>
                            <p:childTnLst>
                              <p:par>
                                <p:cTn id="81" presetID="10"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500"/>
                                        <p:tgtEl>
                                          <p:spTgt spid="32"/>
                                        </p:tgtEl>
                                      </p:cBhvr>
                                    </p:animEffect>
                                  </p:childTnLst>
                                </p:cTn>
                              </p:par>
                            </p:childTnLst>
                          </p:cTn>
                        </p:par>
                        <p:par>
                          <p:cTn id="84" fill="hold">
                            <p:stCondLst>
                              <p:cond delay="27500"/>
                            </p:stCondLst>
                            <p:childTnLst>
                              <p:par>
                                <p:cTn id="85" presetID="10" presetClass="exit" presetSubtype="0" fill="hold" grpId="1" nodeType="afterEffect">
                                  <p:stCondLst>
                                    <p:cond delay="0"/>
                                  </p:stCondLst>
                                  <p:childTnLst>
                                    <p:animEffect transition="out" filter="fade">
                                      <p:cBhvr>
                                        <p:cTn id="86" dur="1500"/>
                                        <p:tgtEl>
                                          <p:spTgt spid="23"/>
                                        </p:tgtEl>
                                      </p:cBhvr>
                                    </p:animEffect>
                                    <p:set>
                                      <p:cBhvr>
                                        <p:cTn id="87" dur="1" fill="hold">
                                          <p:stCondLst>
                                            <p:cond delay="1499"/>
                                          </p:stCondLst>
                                        </p:cTn>
                                        <p:tgtEl>
                                          <p:spTgt spid="2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500"/>
                                        <p:tgtEl>
                                          <p:spTgt spid="24"/>
                                        </p:tgtEl>
                                      </p:cBhvr>
                                    </p:animEffect>
                                    <p:set>
                                      <p:cBhvr>
                                        <p:cTn id="90" dur="1" fill="hold">
                                          <p:stCondLst>
                                            <p:cond delay="1499"/>
                                          </p:stCondLst>
                                        </p:cTn>
                                        <p:tgtEl>
                                          <p:spTgt spid="24"/>
                                        </p:tgtEl>
                                        <p:attrNameLst>
                                          <p:attrName>style.visibility</p:attrName>
                                        </p:attrNameLst>
                                      </p:cBhvr>
                                      <p:to>
                                        <p:strVal val="hidden"/>
                                      </p:to>
                                    </p:set>
                                  </p:childTnLst>
                                </p:cTn>
                              </p:par>
                            </p:childTnLst>
                          </p:cTn>
                        </p:par>
                        <p:par>
                          <p:cTn id="91" fill="hold">
                            <p:stCondLst>
                              <p:cond delay="29000"/>
                            </p:stCondLst>
                            <p:childTnLst>
                              <p:par>
                                <p:cTn id="92" presetID="42"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2000"/>
                                        <p:tgtEl>
                                          <p:spTgt spid="41"/>
                                        </p:tgtEl>
                                      </p:cBhvr>
                                    </p:animEffect>
                                    <p:anim calcmode="lin" valueType="num">
                                      <p:cBhvr>
                                        <p:cTn id="95" dur="2000" fill="hold"/>
                                        <p:tgtEl>
                                          <p:spTgt spid="41"/>
                                        </p:tgtEl>
                                        <p:attrNameLst>
                                          <p:attrName>ppt_x</p:attrName>
                                        </p:attrNameLst>
                                      </p:cBhvr>
                                      <p:tavLst>
                                        <p:tav tm="0">
                                          <p:val>
                                            <p:strVal val="#ppt_x"/>
                                          </p:val>
                                        </p:tav>
                                        <p:tav tm="100000">
                                          <p:val>
                                            <p:strVal val="#ppt_x"/>
                                          </p:val>
                                        </p:tav>
                                      </p:tavLst>
                                    </p:anim>
                                    <p:anim calcmode="lin" valueType="num">
                                      <p:cBhvr>
                                        <p:cTn id="96" dur="2000" fill="hold"/>
                                        <p:tgtEl>
                                          <p:spTgt spid="41"/>
                                        </p:tgtEl>
                                        <p:attrNameLst>
                                          <p:attrName>ppt_y</p:attrName>
                                        </p:attrNameLst>
                                      </p:cBhvr>
                                      <p:tavLst>
                                        <p:tav tm="0">
                                          <p:val>
                                            <p:strVal val="#ppt_y+.1"/>
                                          </p:val>
                                        </p:tav>
                                        <p:tav tm="100000">
                                          <p:val>
                                            <p:strVal val="#ppt_y"/>
                                          </p:val>
                                        </p:tav>
                                      </p:tavLst>
                                    </p:anim>
                                  </p:childTnLst>
                                </p:cTn>
                              </p:par>
                            </p:childTnLst>
                          </p:cTn>
                        </p:par>
                        <p:par>
                          <p:cTn id="97" fill="hold">
                            <p:stCondLst>
                              <p:cond delay="31000"/>
                            </p:stCondLst>
                            <p:childTnLst>
                              <p:par>
                                <p:cTn id="98" presetID="42" presetClass="entr" presetSubtype="0"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2000"/>
                                        <p:tgtEl>
                                          <p:spTgt spid="42"/>
                                        </p:tgtEl>
                                      </p:cBhvr>
                                    </p:animEffect>
                                    <p:anim calcmode="lin" valueType="num">
                                      <p:cBhvr>
                                        <p:cTn id="101" dur="2000" fill="hold"/>
                                        <p:tgtEl>
                                          <p:spTgt spid="42"/>
                                        </p:tgtEl>
                                        <p:attrNameLst>
                                          <p:attrName>ppt_x</p:attrName>
                                        </p:attrNameLst>
                                      </p:cBhvr>
                                      <p:tavLst>
                                        <p:tav tm="0">
                                          <p:val>
                                            <p:strVal val="#ppt_x"/>
                                          </p:val>
                                        </p:tav>
                                        <p:tav tm="100000">
                                          <p:val>
                                            <p:strVal val="#ppt_x"/>
                                          </p:val>
                                        </p:tav>
                                      </p:tavLst>
                                    </p:anim>
                                    <p:anim calcmode="lin" valueType="num">
                                      <p:cBhvr>
                                        <p:cTn id="102" dur="2000" fill="hold"/>
                                        <p:tgtEl>
                                          <p:spTgt spid="42"/>
                                        </p:tgtEl>
                                        <p:attrNameLst>
                                          <p:attrName>ppt_y</p:attrName>
                                        </p:attrNameLst>
                                      </p:cBhvr>
                                      <p:tavLst>
                                        <p:tav tm="0">
                                          <p:val>
                                            <p:strVal val="#ppt_y+.1"/>
                                          </p:val>
                                        </p:tav>
                                        <p:tav tm="100000">
                                          <p:val>
                                            <p:strVal val="#ppt_y"/>
                                          </p:val>
                                        </p:tav>
                                      </p:tavLst>
                                    </p:anim>
                                  </p:childTnLst>
                                </p:cTn>
                              </p:par>
                            </p:childTnLst>
                          </p:cTn>
                        </p:par>
                        <p:par>
                          <p:cTn id="103" fill="hold">
                            <p:stCondLst>
                              <p:cond delay="33000"/>
                            </p:stCondLst>
                            <p:childTnLst>
                              <p:par>
                                <p:cTn id="104" presetID="22" presetClass="entr" presetSubtype="8"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1500"/>
                                        <p:tgtEl>
                                          <p:spTgt spid="37"/>
                                        </p:tgtEl>
                                      </p:cBhvr>
                                    </p:animEffect>
                                  </p:childTnLst>
                                </p:cTn>
                              </p:par>
                            </p:childTnLst>
                          </p:cTn>
                        </p:par>
                        <p:par>
                          <p:cTn id="107" fill="hold">
                            <p:stCondLst>
                              <p:cond delay="34500"/>
                            </p:stCondLst>
                            <p:childTnLst>
                              <p:par>
                                <p:cTn id="108" presetID="10" presetClass="entr" presetSubtype="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500"/>
                                        <p:tgtEl>
                                          <p:spTgt spid="31"/>
                                        </p:tgtEl>
                                      </p:cBhvr>
                                    </p:animEffect>
                                  </p:childTnLst>
                                </p:cTn>
                              </p:par>
                            </p:childTnLst>
                          </p:cTn>
                        </p:par>
                        <p:par>
                          <p:cTn id="111" fill="hold">
                            <p:stCondLst>
                              <p:cond delay="36000"/>
                            </p:stCondLst>
                            <p:childTnLst>
                              <p:par>
                                <p:cTn id="112" presetID="22" presetClass="entr" presetSubtype="8"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left)">
                                      <p:cBhvr>
                                        <p:cTn id="114" dur="1500"/>
                                        <p:tgtEl>
                                          <p:spTgt spid="39"/>
                                        </p:tgtEl>
                                      </p:cBhvr>
                                    </p:animEffect>
                                  </p:childTnLst>
                                </p:cTn>
                              </p:par>
                            </p:childTnLst>
                          </p:cTn>
                        </p:par>
                        <p:par>
                          <p:cTn id="115" fill="hold">
                            <p:stCondLst>
                              <p:cond delay="37500"/>
                            </p:stCondLst>
                            <p:childTnLst>
                              <p:par>
                                <p:cTn id="116" presetID="10" presetClass="entr" presetSubtype="0" fill="hold"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1500"/>
                                        <p:tgtEl>
                                          <p:spTgt spid="43"/>
                                        </p:tgtEl>
                                      </p:cBhvr>
                                    </p:animEffect>
                                  </p:childTnLst>
                                </p:cTn>
                              </p:par>
                            </p:childTnLst>
                          </p:cTn>
                        </p:par>
                        <p:par>
                          <p:cTn id="119" fill="hold">
                            <p:stCondLst>
                              <p:cond delay="39000"/>
                            </p:stCondLst>
                            <p:childTnLst>
                              <p:par>
                                <p:cTn id="120" presetID="10" presetClass="exit" presetSubtype="0" fill="hold" grpId="1" nodeType="afterEffect">
                                  <p:stCondLst>
                                    <p:cond delay="0"/>
                                  </p:stCondLst>
                                  <p:childTnLst>
                                    <p:animEffect transition="out" filter="fade">
                                      <p:cBhvr>
                                        <p:cTn id="121" dur="1500"/>
                                        <p:tgtEl>
                                          <p:spTgt spid="41"/>
                                        </p:tgtEl>
                                      </p:cBhvr>
                                    </p:animEffect>
                                    <p:set>
                                      <p:cBhvr>
                                        <p:cTn id="122" dur="1" fill="hold">
                                          <p:stCondLst>
                                            <p:cond delay="1499"/>
                                          </p:stCondLst>
                                        </p:cTn>
                                        <p:tgtEl>
                                          <p:spTgt spid="4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500"/>
                                        <p:tgtEl>
                                          <p:spTgt spid="42"/>
                                        </p:tgtEl>
                                      </p:cBhvr>
                                    </p:animEffect>
                                    <p:set>
                                      <p:cBhvr>
                                        <p:cTn id="125" dur="1" fill="hold">
                                          <p:stCondLst>
                                            <p:cond delay="1499"/>
                                          </p:stCondLst>
                                        </p:cTn>
                                        <p:tgtEl>
                                          <p:spTgt spid="42"/>
                                        </p:tgtEl>
                                        <p:attrNameLst>
                                          <p:attrName>style.visibility</p:attrName>
                                        </p:attrNameLst>
                                      </p:cBhvr>
                                      <p:to>
                                        <p:strVal val="hidden"/>
                                      </p:to>
                                    </p:set>
                                  </p:childTnLst>
                                </p:cTn>
                              </p:par>
                            </p:childTnLst>
                          </p:cTn>
                        </p:par>
                        <p:par>
                          <p:cTn id="126" fill="hold">
                            <p:stCondLst>
                              <p:cond delay="40500"/>
                            </p:stCondLst>
                            <p:childTnLst>
                              <p:par>
                                <p:cTn id="127" presetID="10" presetClass="entr" presetSubtype="0" fill="hold"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1500"/>
                                        <p:tgtEl>
                                          <p:spTgt spid="44"/>
                                        </p:tgtEl>
                                      </p:cBhvr>
                                    </p:animEffect>
                                  </p:childTnLst>
                                </p:cTn>
                              </p:par>
                              <p:par>
                                <p:cTn id="130" presetID="10"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1500"/>
                                        <p:tgtEl>
                                          <p:spTgt spid="45"/>
                                        </p:tgtEl>
                                      </p:cBhvr>
                                    </p:animEffect>
                                  </p:childTnLst>
                                </p:cTn>
                              </p:par>
                            </p:childTnLst>
                          </p:cTn>
                        </p:par>
                        <p:par>
                          <p:cTn id="133" fill="hold">
                            <p:stCondLst>
                              <p:cond delay="42000"/>
                            </p:stCondLst>
                            <p:childTnLst>
                              <p:par>
                                <p:cTn id="134" presetID="50" presetClass="path" presetSubtype="0" accel="50000" decel="50000" fill="hold" nodeType="afterEffect">
                                  <p:stCondLst>
                                    <p:cond delay="0"/>
                                  </p:stCondLst>
                                  <p:childTnLst>
                                    <p:animMotion origin="layout" path="M -0.00221 -0.00625 L -0.00221 0.11597 C -0.00221 0.17083 0.00677 0.23426 -0.06862 0.23426 C -0.12461 0.23426 -0.28229 0.23889 -0.33841 0.23889 " pathEditMode="relative" rAng="5400000" ptsTypes="AAAA">
                                      <p:cBhvr>
                                        <p:cTn id="135" dur="2000" fill="hold"/>
                                        <p:tgtEl>
                                          <p:spTgt spid="44"/>
                                        </p:tgtEl>
                                        <p:attrNameLst>
                                          <p:attrName>ppt_x</p:attrName>
                                          <p:attrName>ppt_y</p:attrName>
                                        </p:attrNameLst>
                                      </p:cBhvr>
                                      <p:rCtr x="-16784" y="12245"/>
                                    </p:animMotion>
                                  </p:childTnLst>
                                </p:cTn>
                              </p:par>
                              <p:par>
                                <p:cTn id="136" presetID="35" presetClass="path" presetSubtype="0" accel="50000" decel="50000" fill="hold" nodeType="withEffect">
                                  <p:stCondLst>
                                    <p:cond delay="0"/>
                                  </p:stCondLst>
                                  <p:childTnLst>
                                    <p:animMotion origin="layout" path="M -6.25E-7 0 L -0.78984 0 " pathEditMode="relative" rAng="0" ptsTypes="AA">
                                      <p:cBhvr>
                                        <p:cTn id="137" dur="2000" fill="hold"/>
                                        <p:tgtEl>
                                          <p:spTgt spid="45"/>
                                        </p:tgtEl>
                                        <p:attrNameLst>
                                          <p:attrName>ppt_x</p:attrName>
                                          <p:attrName>ppt_y</p:attrName>
                                        </p:attrNameLst>
                                      </p:cBhvr>
                                      <p:rCtr x="-39492" y="0"/>
                                    </p:animMotion>
                                  </p:childTnLst>
                                </p:cTn>
                              </p:par>
                            </p:childTnLst>
                          </p:cTn>
                        </p:par>
                        <p:par>
                          <p:cTn id="138" fill="hold">
                            <p:stCondLst>
                              <p:cond delay="44000"/>
                            </p:stCondLst>
                            <p:childTnLst>
                              <p:par>
                                <p:cTn id="139" presetID="10" presetClass="exit" presetSubtype="0" fill="hold" nodeType="afterEffect">
                                  <p:stCondLst>
                                    <p:cond delay="0"/>
                                  </p:stCondLst>
                                  <p:childTnLst>
                                    <p:animEffect transition="out" filter="fade">
                                      <p:cBhvr>
                                        <p:cTn id="140" dur="1500"/>
                                        <p:tgtEl>
                                          <p:spTgt spid="44"/>
                                        </p:tgtEl>
                                      </p:cBhvr>
                                    </p:animEffect>
                                    <p:set>
                                      <p:cBhvr>
                                        <p:cTn id="141" dur="1" fill="hold">
                                          <p:stCondLst>
                                            <p:cond delay="1499"/>
                                          </p:stCondLst>
                                        </p:cTn>
                                        <p:tgtEl>
                                          <p:spTgt spid="44"/>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1500"/>
                                        <p:tgtEl>
                                          <p:spTgt spid="45"/>
                                        </p:tgtEl>
                                      </p:cBhvr>
                                    </p:animEffect>
                                    <p:set>
                                      <p:cBhvr>
                                        <p:cTn id="144" dur="1" fill="hold">
                                          <p:stCondLst>
                                            <p:cond delay="1499"/>
                                          </p:stCondLst>
                                        </p:cTn>
                                        <p:tgtEl>
                                          <p:spTgt spid="45"/>
                                        </p:tgtEl>
                                        <p:attrNameLst>
                                          <p:attrName>style.visibility</p:attrName>
                                        </p:attrNameLst>
                                      </p:cBhvr>
                                      <p:to>
                                        <p:strVal val="hidden"/>
                                      </p:to>
                                    </p:set>
                                  </p:childTnLst>
                                </p:cTn>
                              </p:par>
                            </p:childTnLst>
                          </p:cTn>
                        </p:par>
                        <p:par>
                          <p:cTn id="145" fill="hold">
                            <p:stCondLst>
                              <p:cond delay="45500"/>
                            </p:stCondLst>
                            <p:childTnLst>
                              <p:par>
                                <p:cTn id="146" presetID="10" presetClass="exit" presetSubtype="0" fill="hold" grpId="1" nodeType="afterEffect">
                                  <p:stCondLst>
                                    <p:cond delay="0"/>
                                  </p:stCondLst>
                                  <p:childTnLst>
                                    <p:animEffect transition="out" filter="fade">
                                      <p:cBhvr>
                                        <p:cTn id="147" dur="1500"/>
                                        <p:tgtEl>
                                          <p:spTgt spid="6"/>
                                        </p:tgtEl>
                                      </p:cBhvr>
                                    </p:animEffect>
                                    <p:set>
                                      <p:cBhvr>
                                        <p:cTn id="148" dur="1" fill="hold">
                                          <p:stCondLst>
                                            <p:cond delay="1499"/>
                                          </p:stCondLst>
                                        </p:cTn>
                                        <p:tgtEl>
                                          <p:spTgt spid="6"/>
                                        </p:tgtEl>
                                        <p:attrNameLst>
                                          <p:attrName>style.visibility</p:attrName>
                                        </p:attrNameLst>
                                      </p:cBhvr>
                                      <p:to>
                                        <p:strVal val="hidden"/>
                                      </p:to>
                                    </p:set>
                                  </p:childTnLst>
                                </p:cTn>
                              </p:par>
                            </p:childTnLst>
                          </p:cTn>
                        </p:par>
                        <p:par>
                          <p:cTn id="149" fill="hold">
                            <p:stCondLst>
                              <p:cond delay="47000"/>
                            </p:stCondLst>
                            <p:childTnLst>
                              <p:par>
                                <p:cTn id="150" presetID="10" presetClass="entr" presetSubtype="0" fill="hold" nodeType="after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fade">
                                      <p:cBhvr>
                                        <p:cTn id="152" dur="1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8" grpId="0"/>
      <p:bldP spid="18" grpId="1"/>
      <p:bldP spid="19" grpId="0"/>
      <p:bldP spid="19" grpId="1"/>
      <p:bldP spid="20" grpId="0"/>
      <p:bldP spid="20" grpId="1"/>
      <p:bldP spid="22" grpId="0"/>
      <p:bldP spid="22" grpId="1"/>
      <p:bldP spid="23" grpId="0"/>
      <p:bldP spid="23" grpId="1"/>
      <p:bldP spid="24" grpId="0"/>
      <p:bldP spid="24" grpId="1"/>
      <p:bldP spid="41" grpId="0"/>
      <p:bldP spid="41" grpId="1"/>
      <p:bldP spid="42" grpId="0"/>
      <p:bldP spid="4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9220623" y="2163645"/>
            <a:ext cx="2013045" cy="2013045"/>
            <a:chOff x="2327798" y="2943159"/>
            <a:chExt cx="2013045" cy="2013045"/>
          </a:xfrm>
        </p:grpSpPr>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57" name="TextBox 56"/>
            <p:cNvSpPr txBox="1"/>
            <p:nvPr/>
          </p:nvSpPr>
          <p:spPr>
            <a:xfrm>
              <a:off x="2469119" y="3687084"/>
              <a:ext cx="1744067" cy="584775"/>
            </a:xfrm>
            <a:prstGeom prst="rect">
              <a:avLst/>
            </a:prstGeom>
            <a:noFill/>
          </p:spPr>
          <p:txBody>
            <a:bodyPr wrap="none" rtlCol="0">
              <a:spAutoFit/>
            </a:bodyPr>
            <a:lstStyle/>
            <a:p>
              <a:pPr algn="ctr"/>
              <a:r>
                <a:rPr lang="en-US" sz="1600" b="1" dirty="0" smtClean="0"/>
                <a:t>Foreign</a:t>
              </a:r>
            </a:p>
            <a:p>
              <a:pPr algn="ctr"/>
              <a:r>
                <a:rPr lang="en-US" sz="1600" b="1" dirty="0" smtClean="0"/>
                <a:t>Operator Network</a:t>
              </a:r>
              <a:endParaRPr lang="en-US" sz="1600" b="1" dirty="0"/>
            </a:p>
          </p:txBody>
        </p:sp>
      </p:grpSp>
      <p:sp>
        <p:nvSpPr>
          <p:cNvPr id="2" name="Title 1"/>
          <p:cNvSpPr>
            <a:spLocks noGrp="1"/>
          </p:cNvSpPr>
          <p:nvPr>
            <p:ph type="title"/>
          </p:nvPr>
        </p:nvSpPr>
        <p:spPr/>
        <p:txBody>
          <a:bodyPr>
            <a:normAutofit/>
          </a:bodyPr>
          <a:lstStyle/>
          <a:p>
            <a:r>
              <a:rPr lang="en-US" sz="3200" b="1" dirty="0" smtClean="0">
                <a:latin typeface="+mn-lt"/>
              </a:rPr>
              <a:t>IGW Service via ITC</a:t>
            </a:r>
            <a:endParaRPr lang="en-US" sz="3200" b="1" dirty="0">
              <a:latin typeface="+mn-lt"/>
            </a:endParaRPr>
          </a:p>
        </p:txBody>
      </p:sp>
      <p:grpSp>
        <p:nvGrpSpPr>
          <p:cNvPr id="31" name="Group 30"/>
          <p:cNvGrpSpPr/>
          <p:nvPr/>
        </p:nvGrpSpPr>
        <p:grpSpPr>
          <a:xfrm>
            <a:off x="6541777" y="3927291"/>
            <a:ext cx="1014427" cy="1411266"/>
            <a:chOff x="7599485" y="3724545"/>
            <a:chExt cx="1014427" cy="1411266"/>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30" name="TextBox 29"/>
            <p:cNvSpPr txBox="1"/>
            <p:nvPr/>
          </p:nvSpPr>
          <p:spPr>
            <a:xfrm>
              <a:off x="7599485" y="4551036"/>
              <a:ext cx="1014427" cy="584775"/>
            </a:xfrm>
            <a:prstGeom prst="rect">
              <a:avLst/>
            </a:prstGeom>
            <a:noFill/>
          </p:spPr>
          <p:txBody>
            <a:bodyPr wrap="square" rtlCol="0">
              <a:spAutoFit/>
            </a:bodyPr>
            <a:lstStyle/>
            <a:p>
              <a:pPr algn="ctr"/>
              <a:r>
                <a:rPr lang="en-US" sz="1600" b="1" dirty="0" smtClean="0"/>
                <a:t>ITC Network</a:t>
              </a:r>
              <a:endParaRPr lang="en-US" sz="1600" b="1" dirty="0"/>
            </a:p>
          </p:txBody>
        </p:sp>
      </p:grpSp>
      <p:grpSp>
        <p:nvGrpSpPr>
          <p:cNvPr id="43" name="Group 42"/>
          <p:cNvGrpSpPr/>
          <p:nvPr/>
        </p:nvGrpSpPr>
        <p:grpSpPr>
          <a:xfrm>
            <a:off x="9068484" y="3424634"/>
            <a:ext cx="1772228" cy="2481022"/>
            <a:chOff x="10091381" y="3269654"/>
            <a:chExt cx="1772228" cy="2481022"/>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1381" y="3269654"/>
              <a:ext cx="1772228" cy="1772228"/>
            </a:xfrm>
            <a:prstGeom prst="rect">
              <a:avLst/>
            </a:prstGeom>
          </p:spPr>
        </p:pic>
        <p:sp>
          <p:nvSpPr>
            <p:cNvPr id="35" name="TextBox 34"/>
            <p:cNvSpPr txBox="1"/>
            <p:nvPr/>
          </p:nvSpPr>
          <p:spPr>
            <a:xfrm>
              <a:off x="10439596" y="4919679"/>
              <a:ext cx="1157686" cy="830997"/>
            </a:xfrm>
            <a:prstGeom prst="rect">
              <a:avLst/>
            </a:prstGeom>
            <a:noFill/>
          </p:spPr>
          <p:txBody>
            <a:bodyPr wrap="square" rtlCol="0">
              <a:spAutoFit/>
            </a:bodyPr>
            <a:lstStyle/>
            <a:p>
              <a:pPr algn="ctr"/>
              <a:r>
                <a:rPr lang="en-US" sz="1600" b="1" dirty="0" smtClean="0"/>
                <a:t>Anywhere in the WORLD!!!</a:t>
              </a:r>
              <a:endParaRPr lang="en-US" sz="1600" b="1" dirty="0"/>
            </a:p>
          </p:txBody>
        </p:sp>
      </p:grpSp>
      <p:cxnSp>
        <p:nvCxnSpPr>
          <p:cNvPr id="37" name="Straight Connector 36"/>
          <p:cNvCxnSpPr/>
          <p:nvPr/>
        </p:nvCxnSpPr>
        <p:spPr>
          <a:xfrm>
            <a:off x="5070141" y="4369411"/>
            <a:ext cx="15758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33954" y="4369407"/>
            <a:ext cx="17041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93311" y="2356366"/>
            <a:ext cx="2013045" cy="2013045"/>
            <a:chOff x="2327798" y="2943159"/>
            <a:chExt cx="2013045" cy="2013045"/>
          </a:xfrm>
        </p:grpSpPr>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49" name="TextBox 48"/>
            <p:cNvSpPr txBox="1"/>
            <p:nvPr/>
          </p:nvSpPr>
          <p:spPr>
            <a:xfrm>
              <a:off x="2469119" y="3687084"/>
              <a:ext cx="1744067" cy="584775"/>
            </a:xfrm>
            <a:prstGeom prst="rect">
              <a:avLst/>
            </a:prstGeom>
            <a:noFill/>
          </p:spPr>
          <p:txBody>
            <a:bodyPr wrap="none" rtlCol="0">
              <a:spAutoFit/>
            </a:bodyPr>
            <a:lstStyle/>
            <a:p>
              <a:pPr algn="ctr"/>
              <a:r>
                <a:rPr lang="en-US" sz="1600" b="1" dirty="0" smtClean="0"/>
                <a:t>Domestic</a:t>
              </a:r>
            </a:p>
            <a:p>
              <a:pPr algn="ctr"/>
              <a:r>
                <a:rPr lang="en-US" sz="1600" b="1" dirty="0" smtClean="0"/>
                <a:t>Operator Network</a:t>
              </a:r>
              <a:endParaRPr lang="en-US" sz="1600" b="1" dirty="0"/>
            </a:p>
          </p:txBody>
        </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716" y="1351819"/>
            <a:ext cx="1740327" cy="1740327"/>
          </a:xfrm>
          <a:prstGeom prst="rect">
            <a:avLst/>
          </a:prstGeom>
        </p:spPr>
      </p:pic>
      <p:cxnSp>
        <p:nvCxnSpPr>
          <p:cNvPr id="53" name="Straight Connector 52"/>
          <p:cNvCxnSpPr/>
          <p:nvPr/>
        </p:nvCxnSpPr>
        <p:spPr>
          <a:xfrm>
            <a:off x="2890858" y="4374344"/>
            <a:ext cx="11336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5756" y="1265676"/>
            <a:ext cx="1953400" cy="1617779"/>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716" y="1728243"/>
            <a:ext cx="987478" cy="987478"/>
          </a:xfrm>
          <a:prstGeom prst="rect">
            <a:avLst/>
          </a:prstGeom>
        </p:spPr>
      </p:pic>
      <p:sp>
        <p:nvSpPr>
          <p:cNvPr id="62" name="TextBox 61"/>
          <p:cNvSpPr txBox="1"/>
          <p:nvPr/>
        </p:nvSpPr>
        <p:spPr>
          <a:xfrm>
            <a:off x="2245599" y="1718626"/>
            <a:ext cx="2032992" cy="584775"/>
          </a:xfrm>
          <a:prstGeom prst="rect">
            <a:avLst/>
          </a:prstGeom>
          <a:noFill/>
        </p:spPr>
        <p:txBody>
          <a:bodyPr wrap="none" rtlCol="0">
            <a:spAutoFit/>
          </a:bodyPr>
          <a:lstStyle/>
          <a:p>
            <a:pPr algn="ctr"/>
            <a:r>
              <a:rPr lang="en-US" sz="1600" b="1" dirty="0" smtClean="0"/>
              <a:t>I want to call </a:t>
            </a:r>
          </a:p>
          <a:p>
            <a:pPr algn="ctr"/>
            <a:r>
              <a:rPr lang="en-US" sz="1600" b="1" dirty="0" smtClean="0"/>
              <a:t>my boss in Singapore.</a:t>
            </a:r>
            <a:endParaRPr lang="en-US" sz="1600" b="1" dirty="0"/>
          </a:p>
        </p:txBody>
      </p:sp>
      <p:grpSp>
        <p:nvGrpSpPr>
          <p:cNvPr id="65" name="Group 64"/>
          <p:cNvGrpSpPr/>
          <p:nvPr/>
        </p:nvGrpSpPr>
        <p:grpSpPr>
          <a:xfrm>
            <a:off x="871516" y="3612758"/>
            <a:ext cx="2088977" cy="1653723"/>
            <a:chOff x="871516" y="3845228"/>
            <a:chExt cx="2088977" cy="1653723"/>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516" y="3845228"/>
              <a:ext cx="2088977" cy="1394393"/>
            </a:xfrm>
            <a:prstGeom prst="rect">
              <a:avLst/>
            </a:prstGeom>
          </p:spPr>
        </p:pic>
        <p:sp>
          <p:nvSpPr>
            <p:cNvPr id="64" name="TextBox 63"/>
            <p:cNvSpPr txBox="1"/>
            <p:nvPr/>
          </p:nvSpPr>
          <p:spPr>
            <a:xfrm>
              <a:off x="1569455" y="5160397"/>
              <a:ext cx="555730" cy="338554"/>
            </a:xfrm>
            <a:prstGeom prst="rect">
              <a:avLst/>
            </a:prstGeom>
            <a:noFill/>
          </p:spPr>
          <p:txBody>
            <a:bodyPr wrap="none" rtlCol="0">
              <a:spAutoFit/>
            </a:bodyPr>
            <a:lstStyle/>
            <a:p>
              <a:pPr algn="ctr"/>
              <a:r>
                <a:rPr lang="en-US" sz="1600" b="1" dirty="0" smtClean="0"/>
                <a:t>IGW</a:t>
              </a:r>
              <a:endParaRPr lang="en-US" sz="1600" b="1" dirty="0"/>
            </a:p>
          </p:txBody>
        </p:sp>
      </p:grpSp>
      <p:sp>
        <p:nvSpPr>
          <p:cNvPr id="66" name="TextBox 65"/>
          <p:cNvSpPr txBox="1"/>
          <p:nvPr/>
        </p:nvSpPr>
        <p:spPr>
          <a:xfrm>
            <a:off x="838200" y="5227230"/>
            <a:ext cx="1973232" cy="584775"/>
          </a:xfrm>
          <a:prstGeom prst="rect">
            <a:avLst/>
          </a:prstGeom>
          <a:noFill/>
        </p:spPr>
        <p:txBody>
          <a:bodyPr wrap="none" rtlCol="0">
            <a:spAutoFit/>
          </a:bodyPr>
          <a:lstStyle/>
          <a:p>
            <a:pPr algn="ctr"/>
            <a:r>
              <a:rPr lang="en-US" sz="1600" b="1" dirty="0" smtClean="0"/>
              <a:t>How do we send the </a:t>
            </a:r>
          </a:p>
          <a:p>
            <a:pPr algn="ctr"/>
            <a:r>
              <a:rPr lang="en-US" sz="1600" b="1" dirty="0" smtClean="0"/>
              <a:t>call to Singapore?</a:t>
            </a:r>
            <a:endParaRPr lang="en-US" sz="1600" b="1" dirty="0"/>
          </a:p>
        </p:txBody>
      </p:sp>
      <p:sp>
        <p:nvSpPr>
          <p:cNvPr id="67" name="TextBox 66"/>
          <p:cNvSpPr txBox="1"/>
          <p:nvPr/>
        </p:nvSpPr>
        <p:spPr>
          <a:xfrm>
            <a:off x="694314" y="5771898"/>
            <a:ext cx="2117118" cy="830997"/>
          </a:xfrm>
          <a:prstGeom prst="rect">
            <a:avLst/>
          </a:prstGeom>
          <a:noFill/>
        </p:spPr>
        <p:txBody>
          <a:bodyPr wrap="none" rtlCol="0">
            <a:spAutoFit/>
          </a:bodyPr>
          <a:lstStyle/>
          <a:p>
            <a:pPr algn="ctr"/>
            <a:r>
              <a:rPr lang="en-US" sz="1600" b="1" dirty="0" smtClean="0"/>
              <a:t>There are two options.</a:t>
            </a:r>
          </a:p>
          <a:p>
            <a:pPr marL="342900" indent="-342900" algn="ctr">
              <a:buAutoNum type="arabicPeriod"/>
            </a:pPr>
            <a:r>
              <a:rPr lang="en-US" sz="1600" b="1" dirty="0" smtClean="0"/>
              <a:t>IPLC via ITC</a:t>
            </a:r>
          </a:p>
          <a:p>
            <a:pPr marL="342900" indent="-342900" algn="ctr">
              <a:buAutoNum type="arabicPeriod"/>
            </a:pPr>
            <a:r>
              <a:rPr lang="en-US" sz="1600" b="1" dirty="0" smtClean="0"/>
              <a:t>IPLC via BSCCL</a:t>
            </a:r>
            <a:endParaRPr lang="en-US" sz="1600" b="1" dirty="0"/>
          </a:p>
        </p:txBody>
      </p:sp>
      <p:sp>
        <p:nvSpPr>
          <p:cNvPr id="68" name="TextBox 67"/>
          <p:cNvSpPr txBox="1"/>
          <p:nvPr/>
        </p:nvSpPr>
        <p:spPr>
          <a:xfrm>
            <a:off x="988978" y="5472595"/>
            <a:ext cx="1671676" cy="338554"/>
          </a:xfrm>
          <a:prstGeom prst="rect">
            <a:avLst/>
          </a:prstGeom>
          <a:noFill/>
        </p:spPr>
        <p:txBody>
          <a:bodyPr wrap="none" rtlCol="0">
            <a:spAutoFit/>
          </a:bodyPr>
          <a:lstStyle/>
          <a:p>
            <a:pPr algn="ctr"/>
            <a:r>
              <a:rPr lang="en-US" sz="1600" b="1" dirty="0" smtClean="0">
                <a:solidFill>
                  <a:srgbClr val="00B050"/>
                </a:solidFill>
              </a:rPr>
              <a:t>We’ll send via ITC</a:t>
            </a:r>
            <a:endParaRPr lang="en-US" sz="1600" b="1" dirty="0">
              <a:solidFill>
                <a:srgbClr val="00B050"/>
              </a:solidFill>
            </a:endParaRPr>
          </a:p>
        </p:txBody>
      </p:sp>
      <p:sp>
        <p:nvSpPr>
          <p:cNvPr id="69" name="TextBox 68"/>
          <p:cNvSpPr txBox="1"/>
          <p:nvPr/>
        </p:nvSpPr>
        <p:spPr>
          <a:xfrm>
            <a:off x="376214" y="5764126"/>
            <a:ext cx="2753318" cy="584775"/>
          </a:xfrm>
          <a:prstGeom prst="rect">
            <a:avLst/>
          </a:prstGeom>
          <a:noFill/>
        </p:spPr>
        <p:txBody>
          <a:bodyPr wrap="none" rtlCol="0">
            <a:spAutoFit/>
          </a:bodyPr>
          <a:lstStyle/>
          <a:p>
            <a:pPr algn="ctr"/>
            <a:r>
              <a:rPr lang="en-US" sz="1600" b="1" dirty="0" smtClean="0"/>
              <a:t>To connect with ITC we </a:t>
            </a:r>
          </a:p>
          <a:p>
            <a:pPr algn="ctr"/>
            <a:r>
              <a:rPr lang="en-US" sz="1600" b="1" dirty="0" smtClean="0"/>
              <a:t>need to go through IOF Forum</a:t>
            </a:r>
            <a:endParaRPr lang="en-US" sz="1600" b="1" dirty="0"/>
          </a:p>
        </p:txBody>
      </p:sp>
      <p:grpSp>
        <p:nvGrpSpPr>
          <p:cNvPr id="71" name="Group 70"/>
          <p:cNvGrpSpPr/>
          <p:nvPr/>
        </p:nvGrpSpPr>
        <p:grpSpPr>
          <a:xfrm>
            <a:off x="4011631" y="3840156"/>
            <a:ext cx="1058510" cy="1426325"/>
            <a:chOff x="4011631" y="3840156"/>
            <a:chExt cx="1058510" cy="1426325"/>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1631" y="3840156"/>
              <a:ext cx="1058510" cy="1058510"/>
            </a:xfrm>
            <a:prstGeom prst="rect">
              <a:avLst/>
            </a:prstGeom>
          </p:spPr>
        </p:pic>
        <p:sp>
          <p:nvSpPr>
            <p:cNvPr id="70" name="TextBox 69"/>
            <p:cNvSpPr txBox="1"/>
            <p:nvPr/>
          </p:nvSpPr>
          <p:spPr>
            <a:xfrm>
              <a:off x="4304283" y="4927927"/>
              <a:ext cx="473206" cy="338554"/>
            </a:xfrm>
            <a:prstGeom prst="rect">
              <a:avLst/>
            </a:prstGeom>
            <a:noFill/>
          </p:spPr>
          <p:txBody>
            <a:bodyPr wrap="none" rtlCol="0">
              <a:spAutoFit/>
            </a:bodyPr>
            <a:lstStyle/>
            <a:p>
              <a:pPr algn="ctr"/>
              <a:r>
                <a:rPr lang="en-US" sz="1600" b="1" dirty="0" smtClean="0"/>
                <a:t>IOF</a:t>
              </a:r>
              <a:endParaRPr lang="en-US" sz="1600" b="1" dirty="0"/>
            </a:p>
          </p:txBody>
        </p:sp>
      </p:grpSp>
      <p:sp>
        <p:nvSpPr>
          <p:cNvPr id="72" name="TextBox 71"/>
          <p:cNvSpPr txBox="1"/>
          <p:nvPr/>
        </p:nvSpPr>
        <p:spPr>
          <a:xfrm>
            <a:off x="3443106" y="5226373"/>
            <a:ext cx="2242793" cy="830997"/>
          </a:xfrm>
          <a:prstGeom prst="rect">
            <a:avLst/>
          </a:prstGeom>
          <a:noFill/>
        </p:spPr>
        <p:txBody>
          <a:bodyPr wrap="none" rtlCol="0">
            <a:spAutoFit/>
          </a:bodyPr>
          <a:lstStyle/>
          <a:p>
            <a:pPr algn="ctr"/>
            <a:r>
              <a:rPr lang="en-US" sz="1600" b="1" dirty="0" smtClean="0"/>
              <a:t>We are IOF.</a:t>
            </a:r>
          </a:p>
          <a:p>
            <a:pPr algn="ctr"/>
            <a:r>
              <a:rPr lang="en-US" sz="1600" b="1" dirty="0" smtClean="0"/>
              <a:t>We transfer IGW service</a:t>
            </a:r>
          </a:p>
          <a:p>
            <a:pPr algn="ctr"/>
            <a:r>
              <a:rPr lang="en-US" sz="1600" b="1" dirty="0" smtClean="0"/>
              <a:t> to respective ITC</a:t>
            </a:r>
            <a:endParaRPr lang="en-US" sz="1600" b="1" dirty="0"/>
          </a:p>
        </p:txBody>
      </p:sp>
      <p:grpSp>
        <p:nvGrpSpPr>
          <p:cNvPr id="77" name="Group 76"/>
          <p:cNvGrpSpPr/>
          <p:nvPr/>
        </p:nvGrpSpPr>
        <p:grpSpPr>
          <a:xfrm>
            <a:off x="2386632" y="1258583"/>
            <a:ext cx="1333854" cy="1004559"/>
            <a:chOff x="4540886" y="1381596"/>
            <a:chExt cx="1333854" cy="1004559"/>
          </a:xfrm>
        </p:grpSpPr>
        <p:pic>
          <p:nvPicPr>
            <p:cNvPr id="73" name="Picture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0886" y="1381596"/>
              <a:ext cx="1333854" cy="1004559"/>
            </a:xfrm>
            <a:prstGeom prst="rect">
              <a:avLst/>
            </a:prstGeom>
          </p:spPr>
        </p:pic>
        <p:sp>
          <p:nvSpPr>
            <p:cNvPr id="75" name="TextBox 74"/>
            <p:cNvSpPr txBox="1"/>
            <p:nvPr/>
          </p:nvSpPr>
          <p:spPr>
            <a:xfrm>
              <a:off x="4947126" y="1666296"/>
              <a:ext cx="627095" cy="338554"/>
            </a:xfrm>
            <a:prstGeom prst="rect">
              <a:avLst/>
            </a:prstGeom>
            <a:noFill/>
          </p:spPr>
          <p:txBody>
            <a:bodyPr wrap="none" rtlCol="0">
              <a:spAutoFit/>
            </a:bodyPr>
            <a:lstStyle/>
            <a:p>
              <a:r>
                <a:rPr lang="en-US" sz="1600" b="1" dirty="0" smtClean="0"/>
                <a:t>Hello</a:t>
              </a:r>
              <a:endParaRPr lang="en-US" sz="1600" b="1" dirty="0"/>
            </a:p>
          </p:txBody>
        </p:sp>
      </p:grpSp>
      <p:grpSp>
        <p:nvGrpSpPr>
          <p:cNvPr id="78" name="Group 77"/>
          <p:cNvGrpSpPr/>
          <p:nvPr/>
        </p:nvGrpSpPr>
        <p:grpSpPr>
          <a:xfrm>
            <a:off x="8585366" y="1051616"/>
            <a:ext cx="1215647" cy="1215647"/>
            <a:chOff x="8585366" y="1051616"/>
            <a:chExt cx="1215647" cy="1215647"/>
          </a:xfrm>
        </p:grpSpPr>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85366" y="1051616"/>
              <a:ext cx="1215647" cy="1215647"/>
            </a:xfrm>
            <a:prstGeom prst="rect">
              <a:avLst/>
            </a:prstGeom>
          </p:spPr>
        </p:pic>
        <p:sp>
          <p:nvSpPr>
            <p:cNvPr id="76" name="TextBox 75"/>
            <p:cNvSpPr txBox="1"/>
            <p:nvPr/>
          </p:nvSpPr>
          <p:spPr>
            <a:xfrm>
              <a:off x="8955957" y="1462986"/>
              <a:ext cx="364202" cy="338554"/>
            </a:xfrm>
            <a:prstGeom prst="rect">
              <a:avLst/>
            </a:prstGeom>
            <a:noFill/>
          </p:spPr>
          <p:txBody>
            <a:bodyPr wrap="none" rtlCol="0">
              <a:spAutoFit/>
            </a:bodyPr>
            <a:lstStyle/>
            <a:p>
              <a:r>
                <a:rPr lang="en-US" sz="1600" b="1" dirty="0" smtClean="0"/>
                <a:t>Hi</a:t>
              </a:r>
              <a:endParaRPr lang="en-US" sz="1600" b="1" dirty="0"/>
            </a:p>
          </p:txBody>
        </p:sp>
      </p:grpSp>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33884" y="1652210"/>
            <a:ext cx="581268" cy="581268"/>
          </a:xfrm>
          <a:prstGeom prst="rect">
            <a:avLst/>
          </a:prstGeom>
        </p:spPr>
      </p:pic>
    </p:spTree>
    <p:extLst>
      <p:ext uri="{BB962C8B-B14F-4D97-AF65-F5344CB8AC3E}">
        <p14:creationId xmlns:p14="http://schemas.microsoft.com/office/powerpoint/2010/main" val="29626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500"/>
                                        <p:tgtEl>
                                          <p:spTgt spid="47"/>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500"/>
                                        <p:tgtEl>
                                          <p:spTgt spid="65"/>
                                        </p:tgtEl>
                                      </p:cBhvr>
                                    </p:animEffect>
                                  </p:childTnLst>
                                </p:cTn>
                              </p:par>
                            </p:childTnLst>
                          </p:cTn>
                        </p:par>
                        <p:par>
                          <p:cTn id="20" fill="hold">
                            <p:stCondLst>
                              <p:cond delay="6500"/>
                            </p:stCondLst>
                            <p:childTnLst>
                              <p:par>
                                <p:cTn id="21" presetID="42"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2000"/>
                                        <p:tgtEl>
                                          <p:spTgt spid="66"/>
                                        </p:tgtEl>
                                      </p:cBhvr>
                                    </p:animEffect>
                                    <p:anim calcmode="lin" valueType="num">
                                      <p:cBhvr>
                                        <p:cTn id="24" dur="2000" fill="hold"/>
                                        <p:tgtEl>
                                          <p:spTgt spid="66"/>
                                        </p:tgtEl>
                                        <p:attrNameLst>
                                          <p:attrName>ppt_x</p:attrName>
                                        </p:attrNameLst>
                                      </p:cBhvr>
                                      <p:tavLst>
                                        <p:tav tm="0">
                                          <p:val>
                                            <p:strVal val="#ppt_x"/>
                                          </p:val>
                                        </p:tav>
                                        <p:tav tm="100000">
                                          <p:val>
                                            <p:strVal val="#ppt_x"/>
                                          </p:val>
                                        </p:tav>
                                      </p:tavLst>
                                    </p:anim>
                                    <p:anim calcmode="lin" valueType="num">
                                      <p:cBhvr>
                                        <p:cTn id="25" dur="2000" fill="hold"/>
                                        <p:tgtEl>
                                          <p:spTgt spid="66"/>
                                        </p:tgtEl>
                                        <p:attrNameLst>
                                          <p:attrName>ppt_y</p:attrName>
                                        </p:attrNameLst>
                                      </p:cBhvr>
                                      <p:tavLst>
                                        <p:tav tm="0">
                                          <p:val>
                                            <p:strVal val="#ppt_y+.1"/>
                                          </p:val>
                                        </p:tav>
                                        <p:tav tm="100000">
                                          <p:val>
                                            <p:strVal val="#ppt_y"/>
                                          </p:val>
                                        </p:tav>
                                      </p:tavLst>
                                    </p:anim>
                                  </p:childTnLst>
                                </p:cTn>
                              </p:par>
                            </p:childTnLst>
                          </p:cTn>
                        </p:par>
                        <p:par>
                          <p:cTn id="26" fill="hold">
                            <p:stCondLst>
                              <p:cond delay="8500"/>
                            </p:stCondLst>
                            <p:childTnLst>
                              <p:par>
                                <p:cTn id="27" presetID="10" presetClass="entr" presetSubtype="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2000"/>
                                        <p:tgtEl>
                                          <p:spTgt spid="67"/>
                                        </p:tgtEl>
                                      </p:cBhvr>
                                    </p:animEffect>
                                  </p:childTnLst>
                                </p:cTn>
                              </p:par>
                            </p:childTnLst>
                          </p:cTn>
                        </p:par>
                        <p:par>
                          <p:cTn id="30" fill="hold">
                            <p:stCondLst>
                              <p:cond delay="10500"/>
                            </p:stCondLst>
                            <p:childTnLst>
                              <p:par>
                                <p:cTn id="31" presetID="10" presetClass="exit" presetSubtype="0" fill="hold" grpId="1" nodeType="afterEffect">
                                  <p:stCondLst>
                                    <p:cond delay="0"/>
                                  </p:stCondLst>
                                  <p:childTnLst>
                                    <p:animEffect transition="out" filter="fade">
                                      <p:cBhvr>
                                        <p:cTn id="32" dur="1500"/>
                                        <p:tgtEl>
                                          <p:spTgt spid="67"/>
                                        </p:tgtEl>
                                      </p:cBhvr>
                                    </p:animEffect>
                                    <p:set>
                                      <p:cBhvr>
                                        <p:cTn id="33" dur="1" fill="hold">
                                          <p:stCondLst>
                                            <p:cond delay="1499"/>
                                          </p:stCondLst>
                                        </p:cTn>
                                        <p:tgtEl>
                                          <p:spTgt spid="6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500"/>
                                        <p:tgtEl>
                                          <p:spTgt spid="66"/>
                                        </p:tgtEl>
                                      </p:cBhvr>
                                    </p:animEffect>
                                    <p:set>
                                      <p:cBhvr>
                                        <p:cTn id="36" dur="1" fill="hold">
                                          <p:stCondLst>
                                            <p:cond delay="1499"/>
                                          </p:stCondLst>
                                        </p:cTn>
                                        <p:tgtEl>
                                          <p:spTgt spid="66"/>
                                        </p:tgtEl>
                                        <p:attrNameLst>
                                          <p:attrName>style.visibility</p:attrName>
                                        </p:attrNameLst>
                                      </p:cBhvr>
                                      <p:to>
                                        <p:strVal val="hidden"/>
                                      </p:to>
                                    </p:set>
                                  </p:childTnLst>
                                </p:cTn>
                              </p:par>
                            </p:childTnLst>
                          </p:cTn>
                        </p:par>
                        <p:par>
                          <p:cTn id="37" fill="hold">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2000"/>
                                        <p:tgtEl>
                                          <p:spTgt spid="68"/>
                                        </p:tgtEl>
                                      </p:cBhvr>
                                    </p:animEffect>
                                  </p:childTnLst>
                                </p:cTn>
                              </p:par>
                            </p:childTnLst>
                          </p:cTn>
                        </p:par>
                        <p:par>
                          <p:cTn id="41" fill="hold">
                            <p:stCondLst>
                              <p:cond delay="14000"/>
                            </p:stCondLst>
                            <p:childTnLst>
                              <p:par>
                                <p:cTn id="42" presetID="10" presetClass="entr" presetSubtype="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2000"/>
                                        <p:tgtEl>
                                          <p:spTgt spid="69"/>
                                        </p:tgtEl>
                                      </p:cBhvr>
                                    </p:animEffect>
                                  </p:childTnLst>
                                </p:cTn>
                              </p:par>
                            </p:childTnLst>
                          </p:cTn>
                        </p:par>
                        <p:par>
                          <p:cTn id="45" fill="hold">
                            <p:stCondLst>
                              <p:cond delay="16000"/>
                            </p:stCondLst>
                            <p:childTnLst>
                              <p:par>
                                <p:cTn id="46" presetID="22" presetClass="entr" presetSubtype="8"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1500"/>
                                        <p:tgtEl>
                                          <p:spTgt spid="53"/>
                                        </p:tgtEl>
                                      </p:cBhvr>
                                    </p:animEffect>
                                  </p:childTnLst>
                                </p:cTn>
                              </p:par>
                            </p:childTnLst>
                          </p:cTn>
                        </p:par>
                        <p:par>
                          <p:cTn id="49" fill="hold">
                            <p:stCondLst>
                              <p:cond delay="17500"/>
                            </p:stCondLst>
                            <p:childTnLst>
                              <p:par>
                                <p:cTn id="50" presetID="10" presetClass="entr" presetSubtype="0"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500"/>
                                        <p:tgtEl>
                                          <p:spTgt spid="71"/>
                                        </p:tgtEl>
                                      </p:cBhvr>
                                    </p:animEffect>
                                  </p:childTnLst>
                                </p:cTn>
                              </p:par>
                            </p:childTnLst>
                          </p:cTn>
                        </p:par>
                        <p:par>
                          <p:cTn id="53" fill="hold">
                            <p:stCondLst>
                              <p:cond delay="19000"/>
                            </p:stCondLst>
                            <p:childTnLst>
                              <p:par>
                                <p:cTn id="54" presetID="10" presetClass="entr" presetSubtype="0" fill="hold" grpId="0"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2000"/>
                                        <p:tgtEl>
                                          <p:spTgt spid="72"/>
                                        </p:tgtEl>
                                      </p:cBhvr>
                                    </p:animEffect>
                                  </p:childTnLst>
                                </p:cTn>
                              </p:par>
                            </p:childTnLst>
                          </p:cTn>
                        </p:par>
                        <p:par>
                          <p:cTn id="57" fill="hold">
                            <p:stCondLst>
                              <p:cond delay="21000"/>
                            </p:stCondLst>
                            <p:childTnLst>
                              <p:par>
                                <p:cTn id="58" presetID="22" presetClass="entr" presetSubtype="8"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1500"/>
                                        <p:tgtEl>
                                          <p:spTgt spid="37"/>
                                        </p:tgtEl>
                                      </p:cBhvr>
                                    </p:animEffect>
                                  </p:childTnLst>
                                </p:cTn>
                              </p:par>
                            </p:childTnLst>
                          </p:cTn>
                        </p:par>
                        <p:par>
                          <p:cTn id="61" fill="hold">
                            <p:stCondLst>
                              <p:cond delay="22500"/>
                            </p:stCondLst>
                            <p:childTnLst>
                              <p:par>
                                <p:cTn id="62" presetID="10"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500"/>
                                        <p:tgtEl>
                                          <p:spTgt spid="31"/>
                                        </p:tgtEl>
                                      </p:cBhvr>
                                    </p:animEffect>
                                  </p:childTnLst>
                                </p:cTn>
                              </p:par>
                            </p:childTnLst>
                          </p:cTn>
                        </p:par>
                        <p:par>
                          <p:cTn id="65" fill="hold">
                            <p:stCondLst>
                              <p:cond delay="24000"/>
                            </p:stCondLst>
                            <p:childTnLst>
                              <p:par>
                                <p:cTn id="66" presetID="22" presetClass="entr" presetSubtype="8"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1500"/>
                                        <p:tgtEl>
                                          <p:spTgt spid="39"/>
                                        </p:tgtEl>
                                      </p:cBhvr>
                                    </p:animEffect>
                                  </p:childTnLst>
                                </p:cTn>
                              </p:par>
                            </p:childTnLst>
                          </p:cTn>
                        </p:par>
                        <p:par>
                          <p:cTn id="69" fill="hold">
                            <p:stCondLst>
                              <p:cond delay="25500"/>
                            </p:stCondLst>
                            <p:childTnLst>
                              <p:par>
                                <p:cTn id="70" presetID="10" presetClass="entr" presetSubtype="0"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500"/>
                                        <p:tgtEl>
                                          <p:spTgt spid="43"/>
                                        </p:tgtEl>
                                      </p:cBhvr>
                                    </p:animEffect>
                                  </p:childTnLst>
                                </p:cTn>
                              </p:par>
                            </p:childTnLst>
                          </p:cTn>
                        </p:par>
                        <p:par>
                          <p:cTn id="73" fill="hold">
                            <p:stCondLst>
                              <p:cond delay="27000"/>
                            </p:stCondLst>
                            <p:childTnLst>
                              <p:par>
                                <p:cTn id="74" presetID="10" presetClass="entr" presetSubtype="0"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500"/>
                                        <p:tgtEl>
                                          <p:spTgt spid="55"/>
                                        </p:tgtEl>
                                      </p:cBhvr>
                                    </p:animEffect>
                                  </p:childTnLst>
                                </p:cTn>
                              </p:par>
                            </p:childTnLst>
                          </p:cTn>
                        </p:par>
                        <p:par>
                          <p:cTn id="77" fill="hold">
                            <p:stCondLst>
                              <p:cond delay="28500"/>
                            </p:stCondLst>
                            <p:childTnLst>
                              <p:par>
                                <p:cTn id="78" presetID="47" presetClass="entr" presetSubtype="0" fill="hold"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1500"/>
                                        <p:tgtEl>
                                          <p:spTgt spid="59"/>
                                        </p:tgtEl>
                                      </p:cBhvr>
                                    </p:animEffect>
                                    <p:anim calcmode="lin" valueType="num">
                                      <p:cBhvr>
                                        <p:cTn id="81" dur="1500" fill="hold"/>
                                        <p:tgtEl>
                                          <p:spTgt spid="59"/>
                                        </p:tgtEl>
                                        <p:attrNameLst>
                                          <p:attrName>ppt_x</p:attrName>
                                        </p:attrNameLst>
                                      </p:cBhvr>
                                      <p:tavLst>
                                        <p:tav tm="0">
                                          <p:val>
                                            <p:strVal val="#ppt_x"/>
                                          </p:val>
                                        </p:tav>
                                        <p:tav tm="100000">
                                          <p:val>
                                            <p:strVal val="#ppt_x"/>
                                          </p:val>
                                        </p:tav>
                                      </p:tavLst>
                                    </p:anim>
                                    <p:anim calcmode="lin" valueType="num">
                                      <p:cBhvr>
                                        <p:cTn id="82" dur="1500" fill="hold"/>
                                        <p:tgtEl>
                                          <p:spTgt spid="59"/>
                                        </p:tgtEl>
                                        <p:attrNameLst>
                                          <p:attrName>ppt_y</p:attrName>
                                        </p:attrNameLst>
                                      </p:cBhvr>
                                      <p:tavLst>
                                        <p:tav tm="0">
                                          <p:val>
                                            <p:strVal val="#ppt_y-.1"/>
                                          </p:val>
                                        </p:tav>
                                        <p:tav tm="100000">
                                          <p:val>
                                            <p:strVal val="#ppt_y"/>
                                          </p:val>
                                        </p:tav>
                                      </p:tavLst>
                                    </p:anim>
                                  </p:childTnLst>
                                </p:cTn>
                              </p:par>
                            </p:childTnLst>
                          </p:cTn>
                        </p:par>
                        <p:par>
                          <p:cTn id="83" fill="hold">
                            <p:stCondLst>
                              <p:cond delay="30000"/>
                            </p:stCondLst>
                            <p:childTnLst>
                              <p:par>
                                <p:cTn id="84" presetID="10" presetClass="exit" presetSubtype="0" fill="hold" grpId="1" nodeType="afterEffect">
                                  <p:stCondLst>
                                    <p:cond delay="0"/>
                                  </p:stCondLst>
                                  <p:childTnLst>
                                    <p:animEffect transition="out" filter="fade">
                                      <p:cBhvr>
                                        <p:cTn id="85" dur="1500"/>
                                        <p:tgtEl>
                                          <p:spTgt spid="62"/>
                                        </p:tgtEl>
                                      </p:cBhvr>
                                    </p:animEffect>
                                    <p:set>
                                      <p:cBhvr>
                                        <p:cTn id="86" dur="1" fill="hold">
                                          <p:stCondLst>
                                            <p:cond delay="1499"/>
                                          </p:stCondLst>
                                        </p:cTn>
                                        <p:tgtEl>
                                          <p:spTgt spid="62"/>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1500"/>
                                        <p:tgtEl>
                                          <p:spTgt spid="66"/>
                                        </p:tgtEl>
                                      </p:cBhvr>
                                    </p:animEffect>
                                    <p:set>
                                      <p:cBhvr>
                                        <p:cTn id="89" dur="1" fill="hold">
                                          <p:stCondLst>
                                            <p:cond delay="1499"/>
                                          </p:stCondLst>
                                        </p:cTn>
                                        <p:tgtEl>
                                          <p:spTgt spid="6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1500"/>
                                        <p:tgtEl>
                                          <p:spTgt spid="68"/>
                                        </p:tgtEl>
                                      </p:cBhvr>
                                    </p:animEffect>
                                    <p:set>
                                      <p:cBhvr>
                                        <p:cTn id="92" dur="1" fill="hold">
                                          <p:stCondLst>
                                            <p:cond delay="1499"/>
                                          </p:stCondLst>
                                        </p:cTn>
                                        <p:tgtEl>
                                          <p:spTgt spid="6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1500"/>
                                        <p:tgtEl>
                                          <p:spTgt spid="69"/>
                                        </p:tgtEl>
                                      </p:cBhvr>
                                    </p:animEffect>
                                    <p:set>
                                      <p:cBhvr>
                                        <p:cTn id="95" dur="1" fill="hold">
                                          <p:stCondLst>
                                            <p:cond delay="1499"/>
                                          </p:stCondLst>
                                        </p:cTn>
                                        <p:tgtEl>
                                          <p:spTgt spid="6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1500"/>
                                        <p:tgtEl>
                                          <p:spTgt spid="72"/>
                                        </p:tgtEl>
                                      </p:cBhvr>
                                    </p:animEffect>
                                    <p:set>
                                      <p:cBhvr>
                                        <p:cTn id="98" dur="1" fill="hold">
                                          <p:stCondLst>
                                            <p:cond delay="1499"/>
                                          </p:stCondLst>
                                        </p:cTn>
                                        <p:tgtEl>
                                          <p:spTgt spid="72"/>
                                        </p:tgtEl>
                                        <p:attrNameLst>
                                          <p:attrName>style.visibility</p:attrName>
                                        </p:attrNameLst>
                                      </p:cBhvr>
                                      <p:to>
                                        <p:strVal val="hidden"/>
                                      </p:to>
                                    </p:set>
                                  </p:childTnLst>
                                </p:cTn>
                              </p:par>
                            </p:childTnLst>
                          </p:cTn>
                        </p:par>
                        <p:par>
                          <p:cTn id="99" fill="hold">
                            <p:stCondLst>
                              <p:cond delay="31500"/>
                            </p:stCondLst>
                            <p:childTnLst>
                              <p:par>
                                <p:cTn id="100" presetID="10" presetClass="entr" presetSubtype="0" fill="hold" nodeType="after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1500"/>
                                        <p:tgtEl>
                                          <p:spTgt spid="77"/>
                                        </p:tgtEl>
                                      </p:cBhvr>
                                    </p:animEffect>
                                  </p:childTnLst>
                                </p:cTn>
                              </p:par>
                            </p:childTnLst>
                          </p:cTn>
                        </p:par>
                        <p:par>
                          <p:cTn id="103" fill="hold">
                            <p:stCondLst>
                              <p:cond delay="33000"/>
                            </p:stCondLst>
                            <p:childTnLst>
                              <p:par>
                                <p:cTn id="104" presetID="10" presetClass="entr" presetSubtype="0" fill="hold"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500"/>
                                        <p:tgtEl>
                                          <p:spTgt spid="44"/>
                                        </p:tgtEl>
                                      </p:cBhvr>
                                    </p:animEffect>
                                  </p:childTnLst>
                                </p:cTn>
                              </p:par>
                            </p:childTnLst>
                          </p:cTn>
                        </p:par>
                        <p:par>
                          <p:cTn id="107" fill="hold">
                            <p:stCondLst>
                              <p:cond delay="34500"/>
                            </p:stCondLst>
                            <p:childTnLst>
                              <p:par>
                                <p:cTn id="108" presetID="0" presetClass="path" presetSubtype="0" accel="50000" decel="50000" fill="hold" nodeType="afterEffect">
                                  <p:stCondLst>
                                    <p:cond delay="0"/>
                                  </p:stCondLst>
                                  <p:childTnLst>
                                    <p:animMotion origin="layout" path="M 3.95833E-6 -0.00023 L 3.95833E-6 0.00024 C 0.01198 -0.00277 0.01549 -0.00463 0.02916 -0.00023 C 0.03073 0.00024 0.03164 0.00324 0.03281 0.00417 C 0.03424 0.00556 0.03554 0.00602 0.03671 0.00672 C 0.03802 0.00903 0.03958 0.01065 0.04062 0.01343 C 0.04114 0.01551 0.04114 0.01783 0.04166 0.01991 C 0.04257 0.02269 0.04362 0.02477 0.04414 0.02709 C 0.04453 0.0301 0.04505 0.03311 0.04557 0.03612 C 0.04609 0.03843 0.04661 0.04051 0.047 0.04283 C 0.04752 0.04885 0.04752 0.05463 0.04804 0.06088 C 0.04752 0.08658 0.04752 0.11204 0.047 0.1375 C 0.04609 0.17014 0.047 0.16181 0.04414 0.18056 C 0.04401 0.18635 0.0431 0.19237 0.0431 0.19862 C 0.0431 0.23449 0.04218 0.22755 0.04557 0.24607 C 0.04609 0.25487 0.047 0.26436 0.04804 0.27315 C 0.04856 0.27547 0.04856 0.27801 0.04948 0.27987 C 0.05104 0.28473 0.05195 0.29028 0.05442 0.29329 C 0.0569 0.29653 0.05937 0.30093 0.06224 0.30255 C 0.06471 0.30394 0.06718 0.30533 0.06979 0.30695 C 0.07109 0.30834 0.07226 0.31042 0.07369 0.31135 C 0.07474 0.31274 0.07617 0.31366 0.07747 0.31366 C 0.09192 0.31366 0.10625 0.31227 0.12057 0.31135 C 0.12929 0.30649 0.12057 0.31042 0.13724 0.31135 C 0.15612 0.31274 0.17539 0.3132 0.19414 0.31366 C 0.19752 0.31436 0.20625 0.31366 0.20937 0.31366 C 0.25533 0.31366 0.24726 0.31574 0.27695 0.31135 L 0.3125 0.31366 C 0.33554 0.31574 0.32877 0.31412 0.3431 0.31852 C 0.35195 0.3176 0.36093 0.31713 0.36979 0.31621 C 0.38411 0.31436 0.37317 0.31412 0.38502 0.31135 C 0.38945 0.31042 0.3944 0.30973 0.39882 0.30926 L 0.46106 0.31135 C 0.46796 0.31181 0.48073 0.31482 0.48802 0.31621 L 0.53893 0.31366 C 0.55234 0.31274 0.54648 0.31389 0.55039 0.31366 C 0.55416 0.3132 0.55924 0.31227 0.56171 0.31135 C 0.58294 0.31181 0.60156 0.30834 0.62278 0.30926 C 0.62487 0.30926 0.62682 0.31135 0.62916 0.31135 C 0.64062 0.31135 0.65195 0.30973 0.66328 0.30926 C 0.67864 0.30255 0.65247 0.31366 0.68893 0.30487 C 0.6914 0.30394 0.69388 0.30139 0.69635 0.3 C 0.70182 0.29699 0.69921 0.29908 0.70416 0.29329 C 0.70481 0.29121 0.7056 0.28866 0.70677 0.28681 C 0.70781 0.28496 0.70963 0.28426 0.71054 0.28195 C 0.71119 0.28033 0.71119 0.27755 0.71171 0.27547 C 0.71315 0.27061 0.71666 0.26181 0.71666 0.26227 C 0.71718 0.25949 0.71744 0.25695 0.7181 0.25487 C 0.71953 0.25047 0.72304 0.24167 0.72304 0.24167 C 0.72552 0.22801 0.72395 0.23889 0.72552 0.21667 C 0.72695 0.19815 0.72643 0.20903 0.72838 0.19422 C 0.73138 0.16829 0.72747 0.19561 0.73086 0.17362 C 0.73125 0.16621 0.73138 0.15857 0.7319 0.15116 C 0.73294 0.13843 0.73294 0.14283 0.73437 0.13311 L 0.73593 0.12408 C 0.73632 0.11528 0.73737 0.09584 0.73828 0.08542 C 0.7388 0.08311 0.73932 0.08102 0.73971 0.07871 C 0.74036 0.07223 0.74179 0.05116 0.74231 0.04491 C 0.74283 0.03056 0.74231 0.01644 0.74362 0.00162 C 0.74375 -0.00277 0.74557 -0.00671 0.74609 -0.01157 C 0.74622 -0.01504 0.74674 -0.01921 0.74726 -0.02268 C 0.74804 -0.02754 0.75 -0.03611 0.75 -0.03588 L 0.75 -0.03611 " pathEditMode="relative" rAng="0" ptsTypes="AAAAAAAAAAAAAAAAAAAAAAAAAAAAAAAAAAAAAAAAAAAAAAAAAAAAAAAAAAAAAAA">
                                      <p:cBhvr>
                                        <p:cTn id="109" dur="4000" fill="hold"/>
                                        <p:tgtEl>
                                          <p:spTgt spid="44"/>
                                        </p:tgtEl>
                                        <p:attrNameLst>
                                          <p:attrName>ppt_x</p:attrName>
                                          <p:attrName>ppt_y</p:attrName>
                                        </p:attrNameLst>
                                      </p:cBhvr>
                                      <p:rCtr x="37500" y="14144"/>
                                    </p:animMotion>
                                  </p:childTnLst>
                                </p:cTn>
                              </p:par>
                            </p:childTnLst>
                          </p:cTn>
                        </p:par>
                        <p:par>
                          <p:cTn id="110" fill="hold">
                            <p:stCondLst>
                              <p:cond delay="38500"/>
                            </p:stCondLst>
                            <p:childTnLst>
                              <p:par>
                                <p:cTn id="111" presetID="10" presetClass="exit" presetSubtype="0" fill="hold" nodeType="afterEffect">
                                  <p:stCondLst>
                                    <p:cond delay="0"/>
                                  </p:stCondLst>
                                  <p:childTnLst>
                                    <p:animEffect transition="out" filter="fade">
                                      <p:cBhvr>
                                        <p:cTn id="112" dur="1000"/>
                                        <p:tgtEl>
                                          <p:spTgt spid="44"/>
                                        </p:tgtEl>
                                      </p:cBhvr>
                                    </p:animEffect>
                                    <p:set>
                                      <p:cBhvr>
                                        <p:cTn id="113" dur="1" fill="hold">
                                          <p:stCondLst>
                                            <p:cond delay="999"/>
                                          </p:stCondLst>
                                        </p:cTn>
                                        <p:tgtEl>
                                          <p:spTgt spid="44"/>
                                        </p:tgtEl>
                                        <p:attrNameLst>
                                          <p:attrName>style.visibility</p:attrName>
                                        </p:attrNameLst>
                                      </p:cBhvr>
                                      <p:to>
                                        <p:strVal val="hidden"/>
                                      </p:to>
                                    </p:set>
                                  </p:childTnLst>
                                </p:cTn>
                              </p:par>
                            </p:childTnLst>
                          </p:cTn>
                        </p:par>
                        <p:par>
                          <p:cTn id="114" fill="hold">
                            <p:stCondLst>
                              <p:cond delay="39500"/>
                            </p:stCondLst>
                            <p:childTnLst>
                              <p:par>
                                <p:cTn id="115" presetID="10" presetClass="entr" presetSubtype="0" fill="hold" nodeType="after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fade">
                                      <p:cBhvr>
                                        <p:cTn id="117" dur="1500"/>
                                        <p:tgtEl>
                                          <p:spTgt spid="78"/>
                                        </p:tgtEl>
                                      </p:cBhvr>
                                    </p:animEffect>
                                  </p:childTnLst>
                                </p:cTn>
                              </p:par>
                            </p:childTnLst>
                          </p:cTn>
                        </p:par>
                        <p:par>
                          <p:cTn id="118" fill="hold">
                            <p:stCondLst>
                              <p:cond delay="41000"/>
                            </p:stCondLst>
                            <p:childTnLst>
                              <p:par>
                                <p:cTn id="119" presetID="10" presetClass="entr" presetSubtype="0" fill="hold"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1500"/>
                                        <p:tgtEl>
                                          <p:spTgt spid="40"/>
                                        </p:tgtEl>
                                      </p:cBhvr>
                                    </p:animEffect>
                                  </p:childTnLst>
                                </p:cTn>
                              </p:par>
                            </p:childTnLst>
                          </p:cTn>
                        </p:par>
                        <p:par>
                          <p:cTn id="122" fill="hold">
                            <p:stCondLst>
                              <p:cond delay="42500"/>
                            </p:stCondLst>
                            <p:childTnLst>
                              <p:par>
                                <p:cTn id="123" presetID="0" presetClass="path" presetSubtype="0" accel="50000" decel="50000" fill="hold" nodeType="afterEffect">
                                  <p:stCondLst>
                                    <p:cond delay="0"/>
                                  </p:stCondLst>
                                  <p:childTnLst>
                                    <p:animMotion origin="layout" path="M 0.00013 7.03704E-6 L 0.00013 7.03704E-6 C -0.00039 0.01552 -0.00052 0.03102 -0.0013 0.04677 C -0.00143 0.04977 -0.00221 0.05278 -0.0026 0.05602 C -0.00312 0.06065 -0.00338 0.06528 -0.0039 0.07015 C -0.0052 0.08265 -0.00651 0.09491 -0.00781 0.10741 C -0.00885 0.11737 -0.00976 0.12802 -0.01041 0.13797 C -0.01093 0.14422 -0.01145 0.15024 -0.01172 0.15672 C -0.01302 0.18195 -0.01106 0.18311 -0.01445 0.19862 C -0.01614 0.20649 -0.01966 0.222 -0.01966 0.222 C -0.02005 0.22686 -0.02018 0.23149 -0.02096 0.23612 C -0.02161 0.23936 -0.02304 0.24214 -0.02356 0.24538 C -0.02851 0.27454 -0.02135 0.24677 -0.0276 0.26899 C -0.02968 0.28427 -0.02747 0.27269 -0.03151 0.28519 C -0.03255 0.2882 -0.03294 0.2919 -0.03411 0.29468 C -0.03515 0.29677 -0.03685 0.29746 -0.03815 0.29931 C -0.03997 0.30209 -0.04127 0.30626 -0.04336 0.30857 C -0.04622 0.31181 -0.04948 0.31343 -0.0526 0.31575 C -0.0569 0.31876 -0.05729 0.31737 -0.06172 0.32269 C -0.06432 0.3257 -0.07109 0.3382 -0.0763 0.33913 C -0.08463 0.34028 -0.09297 0.34052 -0.1013 0.34144 L -0.11185 0.34376 L -0.12096 0.34607 C -0.13763 0.34977 -0.12747 0.34653 -0.13945 0.3507 L -0.1513 0.34839 C -0.1858 0.3426 -0.15065 0.34931 -0.1789 0.34376 C -0.2039 0.34538 -0.22968 0.33751 -0.2539 0.34839 C -0.25573 0.34908 -0.25742 0.35024 -0.25911 0.3507 C -0.27135 0.35464 -0.27942 0.35417 -0.29336 0.35533 C -0.29908 0.35464 -0.30481 0.35464 -0.31054 0.35302 C -0.31328 0.35232 -0.31575 0.34954 -0.31836 0.34839 C -0.32278 0.34653 -0.32721 0.34538 -0.33151 0.34376 C -0.33372 0.34306 -0.33593 0.34167 -0.33815 0.34144 L -0.36185 0.33913 C -0.40195 0.34075 -0.4056 0.3382 -0.43281 0.34376 L -0.46575 0.3507 C -0.47395 0.3544 -0.47955 0.35788 -0.48815 0.35788 C -0.49518 0.35788 -0.50221 0.35626 -0.50924 0.35533 C -0.51093 0.35394 -0.51263 0.35186 -0.51445 0.3507 C -0.51627 0.34954 -0.5276 0.34653 -0.5289 0.34607 C -0.53242 0.34677 -0.53593 0.34839 -0.53945 0.34839 C -0.58047 0.34839 -0.5832 0.34746 -0.61315 0.34376 C -0.6181 0.34237 -0.62695 0.33936 -0.63164 0.33913 C -0.64609 0.33774 -0.66054 0.33751 -0.675 0.33681 C -0.6763 0.33589 -0.67786 0.33565 -0.6789 0.33427 C -0.68112 0.33172 -0.68437 0.32454 -0.68554 0.32038 C -0.68619 0.31806 -0.68632 0.31552 -0.68685 0.31343 C -0.68854 0.30695 -0.69205 0.29468 -0.69205 0.29468 C -0.69297 0.27501 -0.69518 0.25556 -0.69479 0.23612 C -0.69401 0.197 -0.69635 0.18751 -0.69205 0.16135 C -0.69179 0.1588 -0.69127 0.15672 -0.69075 0.15417 C -0.69127 0.13172 -0.69127 0.10903 -0.69205 0.08635 C -0.69218 0.08403 -0.69283 0.08172 -0.69349 0.0794 C -0.69414 0.07686 -0.69531 0.07477 -0.69609 0.07246 C -0.69817 0.06575 -0.69922 0.05903 -0.7026 0.05371 C -0.7125 0.0389 -0.71224 0.03843 -0.72109 0.03496 C -0.7233 0.03403 -0.72552 0.03357 -0.7276 0.03265 C -0.73033 0.03126 -0.73281 0.02894 -0.73554 0.02802 L -0.74205 0.0257 L -0.74205 0.0257 " pathEditMode="relative" ptsTypes="AAAAAAAAAAAAAAAAAAAAAAAAAAAAAAAAAAAAAAAAAAAAAAAAAAAAAAAAAAAA">
                                      <p:cBhvr>
                                        <p:cTn id="124" dur="4000" fill="hold"/>
                                        <p:tgtEl>
                                          <p:spTgt spid="40"/>
                                        </p:tgtEl>
                                        <p:attrNameLst>
                                          <p:attrName>ppt_x</p:attrName>
                                          <p:attrName>ppt_y</p:attrName>
                                        </p:attrNameLst>
                                      </p:cBhvr>
                                    </p:animMotion>
                                  </p:childTnLst>
                                </p:cTn>
                              </p:par>
                            </p:childTnLst>
                          </p:cTn>
                        </p:par>
                        <p:par>
                          <p:cTn id="125" fill="hold">
                            <p:stCondLst>
                              <p:cond delay="46500"/>
                            </p:stCondLst>
                            <p:childTnLst>
                              <p:par>
                                <p:cTn id="126" presetID="10" presetClass="exit" presetSubtype="0" fill="hold" nodeType="afterEffect">
                                  <p:stCondLst>
                                    <p:cond delay="0"/>
                                  </p:stCondLst>
                                  <p:childTnLst>
                                    <p:animEffect transition="out" filter="fade">
                                      <p:cBhvr>
                                        <p:cTn id="127" dur="1500"/>
                                        <p:tgtEl>
                                          <p:spTgt spid="40"/>
                                        </p:tgtEl>
                                      </p:cBhvr>
                                    </p:animEffect>
                                    <p:set>
                                      <p:cBhvr>
                                        <p:cTn id="128" dur="1" fill="hold">
                                          <p:stCondLst>
                                            <p:cond delay="1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6" grpId="0"/>
      <p:bldP spid="66" grpId="1"/>
      <p:bldP spid="66" grpId="2"/>
      <p:bldP spid="67" grpId="0"/>
      <p:bldP spid="67" grpId="1"/>
      <p:bldP spid="68" grpId="0"/>
      <p:bldP spid="68" grpId="1"/>
      <p:bldP spid="69" grpId="0"/>
      <p:bldP spid="69" grpId="1"/>
      <p:bldP spid="72" grpId="0"/>
      <p:bldP spid="7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8132924" y="872926"/>
            <a:ext cx="3601188" cy="1793057"/>
            <a:chOff x="8132924" y="872926"/>
            <a:chExt cx="3601188" cy="179305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179" y="872926"/>
              <a:ext cx="2226933" cy="1793057"/>
            </a:xfrm>
            <a:prstGeom prst="rect">
              <a:avLst/>
            </a:prstGeom>
          </p:spPr>
        </p:pic>
        <p:sp>
          <p:nvSpPr>
            <p:cNvPr id="55" name="TextBox 54"/>
            <p:cNvSpPr txBox="1"/>
            <p:nvPr/>
          </p:nvSpPr>
          <p:spPr>
            <a:xfrm>
              <a:off x="8132924" y="1637267"/>
              <a:ext cx="1324666" cy="830997"/>
            </a:xfrm>
            <a:prstGeom prst="rect">
              <a:avLst/>
            </a:prstGeom>
            <a:noFill/>
          </p:spPr>
          <p:txBody>
            <a:bodyPr wrap="square" rtlCol="0">
              <a:spAutoFit/>
            </a:bodyPr>
            <a:lstStyle/>
            <a:p>
              <a:pPr algn="ctr"/>
              <a:r>
                <a:rPr lang="en-US" sz="1600" b="1" dirty="0" smtClean="0"/>
                <a:t>Enterprise</a:t>
              </a:r>
            </a:p>
            <a:p>
              <a:pPr algn="ctr"/>
              <a:r>
                <a:rPr lang="en-US" sz="1600" b="1" dirty="0" smtClean="0"/>
                <a:t>Customer</a:t>
              </a:r>
            </a:p>
            <a:p>
              <a:pPr algn="ctr"/>
              <a:r>
                <a:rPr lang="en-US" sz="1600" b="1" dirty="0" smtClean="0"/>
                <a:t>Foreign End</a:t>
              </a:r>
              <a:endParaRPr lang="en-US" sz="1600" b="1" dirty="0"/>
            </a:p>
          </p:txBody>
        </p:sp>
      </p:grpSp>
      <p:grpSp>
        <p:nvGrpSpPr>
          <p:cNvPr id="50" name="Group 49"/>
          <p:cNvGrpSpPr/>
          <p:nvPr/>
        </p:nvGrpSpPr>
        <p:grpSpPr>
          <a:xfrm>
            <a:off x="9519582" y="1899817"/>
            <a:ext cx="2013045" cy="2013045"/>
            <a:chOff x="2327798" y="2943159"/>
            <a:chExt cx="2013045" cy="2013045"/>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52" name="TextBox 51"/>
            <p:cNvSpPr txBox="1"/>
            <p:nvPr/>
          </p:nvSpPr>
          <p:spPr>
            <a:xfrm>
              <a:off x="2734163" y="3736391"/>
              <a:ext cx="1233030" cy="584775"/>
            </a:xfrm>
            <a:prstGeom prst="rect">
              <a:avLst/>
            </a:prstGeom>
            <a:noFill/>
          </p:spPr>
          <p:txBody>
            <a:bodyPr wrap="none" rtlCol="0">
              <a:spAutoFit/>
            </a:bodyPr>
            <a:lstStyle/>
            <a:p>
              <a:pPr algn="ctr"/>
              <a:r>
                <a:rPr lang="en-US" sz="1600" b="1" dirty="0" smtClean="0"/>
                <a:t>Foreign End </a:t>
              </a:r>
            </a:p>
            <a:p>
              <a:pPr algn="ctr"/>
              <a:r>
                <a:rPr lang="en-US" sz="1600" b="1" dirty="0" smtClean="0"/>
                <a:t>Last Mile</a:t>
              </a:r>
            </a:p>
          </p:txBody>
        </p:sp>
      </p:grpSp>
      <p:cxnSp>
        <p:nvCxnSpPr>
          <p:cNvPr id="9" name="Straight Connector 8"/>
          <p:cNvCxnSpPr/>
          <p:nvPr/>
        </p:nvCxnSpPr>
        <p:spPr>
          <a:xfrm flipV="1">
            <a:off x="3826308" y="4207905"/>
            <a:ext cx="640252" cy="4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3200" b="1" dirty="0" smtClean="0">
                <a:latin typeface="+mn-lt"/>
              </a:rPr>
              <a:t>Enterprise IPLC Service via ITC</a:t>
            </a:r>
            <a:endParaRPr lang="en-US" sz="3200" b="1" dirty="0">
              <a:latin typeface="+mn-lt"/>
            </a:endParaRPr>
          </a:p>
        </p:txBody>
      </p:sp>
      <p:grpSp>
        <p:nvGrpSpPr>
          <p:cNvPr id="34" name="Group 33"/>
          <p:cNvGrpSpPr/>
          <p:nvPr/>
        </p:nvGrpSpPr>
        <p:grpSpPr>
          <a:xfrm>
            <a:off x="4482059" y="2943159"/>
            <a:ext cx="2013045" cy="2013045"/>
            <a:chOff x="2327798" y="2943159"/>
            <a:chExt cx="2013045" cy="201304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98" y="2943159"/>
              <a:ext cx="2013045" cy="2013045"/>
            </a:xfrm>
            <a:prstGeom prst="rect">
              <a:avLst/>
            </a:prstGeom>
          </p:spPr>
        </p:pic>
        <p:sp>
          <p:nvSpPr>
            <p:cNvPr id="13" name="TextBox 12"/>
            <p:cNvSpPr txBox="1"/>
            <p:nvPr/>
          </p:nvSpPr>
          <p:spPr>
            <a:xfrm>
              <a:off x="2765927" y="3782885"/>
              <a:ext cx="1231491" cy="584775"/>
            </a:xfrm>
            <a:prstGeom prst="rect">
              <a:avLst/>
            </a:prstGeom>
            <a:noFill/>
          </p:spPr>
          <p:txBody>
            <a:bodyPr wrap="none" rtlCol="0">
              <a:spAutoFit/>
            </a:bodyPr>
            <a:lstStyle/>
            <a:p>
              <a:pPr algn="ctr"/>
              <a:r>
                <a:rPr lang="en-US" sz="1600" b="1" dirty="0" smtClean="0"/>
                <a:t>ISP Network</a:t>
              </a:r>
            </a:p>
            <a:p>
              <a:pPr algn="ctr"/>
              <a:r>
                <a:rPr lang="en-US" sz="1600" b="1" dirty="0" smtClean="0"/>
                <a:t>CCL</a:t>
              </a:r>
              <a:endParaRPr lang="en-US" sz="1600" b="1" dirty="0"/>
            </a:p>
          </p:txBody>
        </p:sp>
      </p:grpSp>
      <p:cxnSp>
        <p:nvCxnSpPr>
          <p:cNvPr id="17" name="Straight Connector 16"/>
          <p:cNvCxnSpPr/>
          <p:nvPr/>
        </p:nvCxnSpPr>
        <p:spPr>
          <a:xfrm>
            <a:off x="2268190" y="4221884"/>
            <a:ext cx="7361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457149" y="3724019"/>
            <a:ext cx="1014427" cy="1411266"/>
            <a:chOff x="7599485" y="3724545"/>
            <a:chExt cx="1014427" cy="1411266"/>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30" name="TextBox 29"/>
            <p:cNvSpPr txBox="1"/>
            <p:nvPr/>
          </p:nvSpPr>
          <p:spPr>
            <a:xfrm>
              <a:off x="7599485" y="4551036"/>
              <a:ext cx="1014427" cy="584775"/>
            </a:xfrm>
            <a:prstGeom prst="rect">
              <a:avLst/>
            </a:prstGeom>
            <a:noFill/>
          </p:spPr>
          <p:txBody>
            <a:bodyPr wrap="square" rtlCol="0">
              <a:spAutoFit/>
            </a:bodyPr>
            <a:lstStyle/>
            <a:p>
              <a:pPr algn="ctr"/>
              <a:r>
                <a:rPr lang="en-US" sz="1600" b="1" dirty="0" smtClean="0"/>
                <a:t>ITC Network</a:t>
              </a:r>
              <a:endParaRPr lang="en-US" sz="1600" b="1" dirty="0"/>
            </a:p>
          </p:txBody>
        </p:sp>
      </p:grpSp>
      <p:grpSp>
        <p:nvGrpSpPr>
          <p:cNvPr id="43" name="Group 42"/>
          <p:cNvGrpSpPr/>
          <p:nvPr/>
        </p:nvGrpSpPr>
        <p:grpSpPr>
          <a:xfrm>
            <a:off x="9579503" y="3189141"/>
            <a:ext cx="1772228" cy="2481022"/>
            <a:chOff x="10091381" y="3269654"/>
            <a:chExt cx="1772228" cy="2481022"/>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1381" y="3269654"/>
              <a:ext cx="1772228" cy="1772228"/>
            </a:xfrm>
            <a:prstGeom prst="rect">
              <a:avLst/>
            </a:prstGeom>
          </p:spPr>
        </p:pic>
        <p:sp>
          <p:nvSpPr>
            <p:cNvPr id="35" name="TextBox 34"/>
            <p:cNvSpPr txBox="1"/>
            <p:nvPr/>
          </p:nvSpPr>
          <p:spPr>
            <a:xfrm>
              <a:off x="10439596" y="4919679"/>
              <a:ext cx="1157686" cy="830997"/>
            </a:xfrm>
            <a:prstGeom prst="rect">
              <a:avLst/>
            </a:prstGeom>
            <a:noFill/>
          </p:spPr>
          <p:txBody>
            <a:bodyPr wrap="square" rtlCol="0">
              <a:spAutoFit/>
            </a:bodyPr>
            <a:lstStyle/>
            <a:p>
              <a:pPr algn="ctr"/>
              <a:r>
                <a:rPr lang="en-US" sz="1600" b="1" dirty="0" smtClean="0"/>
                <a:t>Anywhere in the WORLD!!!</a:t>
              </a:r>
              <a:endParaRPr lang="en-US" sz="1600" b="1" dirty="0"/>
            </a:p>
          </p:txBody>
        </p:sp>
      </p:grpSp>
      <p:cxnSp>
        <p:nvCxnSpPr>
          <p:cNvPr id="39" name="Straight Connector 38"/>
          <p:cNvCxnSpPr>
            <a:stCxn id="29" idx="3"/>
          </p:cNvCxnSpPr>
          <p:nvPr/>
        </p:nvCxnSpPr>
        <p:spPr>
          <a:xfrm>
            <a:off x="8382755" y="4138123"/>
            <a:ext cx="1270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906913" y="3782885"/>
            <a:ext cx="1014427" cy="1903709"/>
            <a:chOff x="7599485" y="3724545"/>
            <a:chExt cx="1014427" cy="1903709"/>
          </a:xfrm>
        </p:grpSpPr>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83" y="3724545"/>
              <a:ext cx="828208" cy="828208"/>
            </a:xfrm>
            <a:prstGeom prst="rect">
              <a:avLst/>
            </a:prstGeom>
          </p:spPr>
        </p:pic>
        <p:sp>
          <p:nvSpPr>
            <p:cNvPr id="49" name="TextBox 48"/>
            <p:cNvSpPr txBox="1"/>
            <p:nvPr/>
          </p:nvSpPr>
          <p:spPr>
            <a:xfrm>
              <a:off x="7599485" y="4551036"/>
              <a:ext cx="1014427" cy="1077218"/>
            </a:xfrm>
            <a:prstGeom prst="rect">
              <a:avLst/>
            </a:prstGeom>
            <a:noFill/>
          </p:spPr>
          <p:txBody>
            <a:bodyPr wrap="square" rtlCol="0">
              <a:spAutoFit/>
            </a:bodyPr>
            <a:lstStyle/>
            <a:p>
              <a:pPr algn="ctr"/>
              <a:r>
                <a:rPr lang="en-US" sz="1600" b="1" dirty="0" smtClean="0"/>
                <a:t>ITC Device at Customer Premises</a:t>
              </a:r>
              <a:endParaRPr lang="en-US" sz="1600" b="1" dirty="0"/>
            </a:p>
          </p:txBody>
        </p:sp>
      </p:grpSp>
      <p:cxnSp>
        <p:nvCxnSpPr>
          <p:cNvPr id="38" name="Straight Connector 37"/>
          <p:cNvCxnSpPr/>
          <p:nvPr/>
        </p:nvCxnSpPr>
        <p:spPr>
          <a:xfrm>
            <a:off x="6479603" y="4175026"/>
            <a:ext cx="10705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63091" y="3429564"/>
            <a:ext cx="3457903" cy="2257030"/>
            <a:chOff x="-1428042" y="3429564"/>
            <a:chExt cx="3457903" cy="225703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042" y="3429564"/>
              <a:ext cx="3457903" cy="1543225"/>
            </a:xfrm>
            <a:prstGeom prst="rect">
              <a:avLst/>
            </a:prstGeom>
          </p:spPr>
        </p:pic>
        <p:sp>
          <p:nvSpPr>
            <p:cNvPr id="53" name="TextBox 52"/>
            <p:cNvSpPr txBox="1"/>
            <p:nvPr/>
          </p:nvSpPr>
          <p:spPr>
            <a:xfrm>
              <a:off x="589677" y="4855597"/>
              <a:ext cx="1115137" cy="830997"/>
            </a:xfrm>
            <a:prstGeom prst="rect">
              <a:avLst/>
            </a:prstGeom>
            <a:noFill/>
          </p:spPr>
          <p:txBody>
            <a:bodyPr wrap="square" rtlCol="0">
              <a:spAutoFit/>
            </a:bodyPr>
            <a:lstStyle/>
            <a:p>
              <a:pPr algn="ctr"/>
              <a:r>
                <a:rPr lang="en-US" sz="1600" b="1" dirty="0" smtClean="0"/>
                <a:t>Enterprise</a:t>
              </a:r>
            </a:p>
            <a:p>
              <a:pPr algn="ctr"/>
              <a:r>
                <a:rPr lang="en-US" sz="1600" b="1" dirty="0" smtClean="0"/>
                <a:t>Customer</a:t>
              </a:r>
            </a:p>
            <a:p>
              <a:pPr algn="ctr"/>
              <a:r>
                <a:rPr lang="en-US" sz="1600" b="1" dirty="0" smtClean="0"/>
                <a:t>Local End</a:t>
              </a:r>
              <a:endParaRPr lang="en-US" sz="1600" b="1" dirty="0"/>
            </a:p>
          </p:txBody>
        </p:sp>
      </p:grpSp>
      <p:sp>
        <p:nvSpPr>
          <p:cNvPr id="57" name="TextBox 56"/>
          <p:cNvSpPr txBox="1"/>
          <p:nvPr/>
        </p:nvSpPr>
        <p:spPr>
          <a:xfrm>
            <a:off x="597155" y="2844789"/>
            <a:ext cx="2304022" cy="584775"/>
          </a:xfrm>
          <a:prstGeom prst="rect">
            <a:avLst/>
          </a:prstGeom>
          <a:noFill/>
        </p:spPr>
        <p:txBody>
          <a:bodyPr wrap="square" rtlCol="0">
            <a:spAutoFit/>
          </a:bodyPr>
          <a:lstStyle/>
          <a:p>
            <a:pPr algn="ctr"/>
            <a:r>
              <a:rPr lang="en-US" sz="1600" b="1" dirty="0" smtClean="0"/>
              <a:t>We want to connect with our foreign partner</a:t>
            </a:r>
            <a:endParaRPr lang="en-US" sz="1600" b="1" dirty="0"/>
          </a:p>
        </p:txBody>
      </p:sp>
      <p:sp>
        <p:nvSpPr>
          <p:cNvPr id="58" name="TextBox 57"/>
          <p:cNvSpPr txBox="1"/>
          <p:nvPr/>
        </p:nvSpPr>
        <p:spPr>
          <a:xfrm>
            <a:off x="630494" y="1787314"/>
            <a:ext cx="2304022" cy="1077218"/>
          </a:xfrm>
          <a:prstGeom prst="rect">
            <a:avLst/>
          </a:prstGeom>
          <a:noFill/>
        </p:spPr>
        <p:txBody>
          <a:bodyPr wrap="square" rtlCol="0">
            <a:spAutoFit/>
          </a:bodyPr>
          <a:lstStyle/>
          <a:p>
            <a:pPr marL="342900" indent="-342900">
              <a:buAutoNum type="arabicPeriod"/>
            </a:pPr>
            <a:r>
              <a:rPr lang="en-US" sz="1600" b="1" dirty="0" smtClean="0"/>
              <a:t>File transfer</a:t>
            </a:r>
          </a:p>
          <a:p>
            <a:pPr marL="342900" indent="-342900">
              <a:buAutoNum type="arabicPeriod"/>
            </a:pPr>
            <a:r>
              <a:rPr lang="en-US" sz="1600" b="1" dirty="0" smtClean="0"/>
              <a:t>Mail server</a:t>
            </a:r>
          </a:p>
          <a:p>
            <a:pPr marL="342900" indent="-342900">
              <a:buAutoNum type="arabicPeriod"/>
            </a:pPr>
            <a:r>
              <a:rPr lang="en-US" sz="1600" b="1" dirty="0" smtClean="0"/>
              <a:t>Software services</a:t>
            </a:r>
          </a:p>
          <a:p>
            <a:r>
              <a:rPr lang="en-US" sz="1600" b="1" dirty="0" smtClean="0"/>
              <a:t>4.    Other services</a:t>
            </a:r>
            <a:endParaRPr lang="en-US" sz="1600" b="1" dirty="0"/>
          </a:p>
        </p:txBody>
      </p:sp>
      <p:sp>
        <p:nvSpPr>
          <p:cNvPr id="59" name="TextBox 58"/>
          <p:cNvSpPr txBox="1"/>
          <p:nvPr/>
        </p:nvSpPr>
        <p:spPr>
          <a:xfrm>
            <a:off x="2262115" y="5658586"/>
            <a:ext cx="2304022" cy="830997"/>
          </a:xfrm>
          <a:prstGeom prst="rect">
            <a:avLst/>
          </a:prstGeom>
          <a:noFill/>
        </p:spPr>
        <p:txBody>
          <a:bodyPr wrap="square" rtlCol="0">
            <a:spAutoFit/>
          </a:bodyPr>
          <a:lstStyle/>
          <a:p>
            <a:pPr algn="ctr"/>
            <a:r>
              <a:rPr lang="en-US" sz="1600" b="1" dirty="0" smtClean="0"/>
              <a:t>ITC installs device at customer premises if required</a:t>
            </a:r>
            <a:endParaRPr lang="en-US" sz="1600" b="1" dirty="0"/>
          </a:p>
        </p:txBody>
      </p:sp>
      <p:sp>
        <p:nvSpPr>
          <p:cNvPr id="60" name="TextBox 59"/>
          <p:cNvSpPr txBox="1"/>
          <p:nvPr/>
        </p:nvSpPr>
        <p:spPr>
          <a:xfrm>
            <a:off x="4298916" y="4722619"/>
            <a:ext cx="2304022" cy="584775"/>
          </a:xfrm>
          <a:prstGeom prst="rect">
            <a:avLst/>
          </a:prstGeom>
          <a:noFill/>
        </p:spPr>
        <p:txBody>
          <a:bodyPr wrap="square" rtlCol="0">
            <a:spAutoFit/>
          </a:bodyPr>
          <a:lstStyle/>
          <a:p>
            <a:pPr algn="ctr"/>
            <a:r>
              <a:rPr lang="en-US" sz="1600" b="1" dirty="0" smtClean="0"/>
              <a:t>CCL provides the </a:t>
            </a:r>
          </a:p>
          <a:p>
            <a:pPr algn="ctr"/>
            <a:r>
              <a:rPr lang="en-US" sz="1600" b="1" dirty="0" smtClean="0"/>
              <a:t>Last mile</a:t>
            </a:r>
            <a:endParaRPr lang="en-US" sz="1600" b="1" dirty="0"/>
          </a:p>
        </p:txBody>
      </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989" y="3644384"/>
            <a:ext cx="987478" cy="987478"/>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0011" y="1512685"/>
            <a:ext cx="581268" cy="581268"/>
          </a:xfrm>
          <a:prstGeom prst="rect">
            <a:avLst/>
          </a:prstGeom>
        </p:spPr>
      </p:pic>
    </p:spTree>
    <p:extLst>
      <p:ext uri="{BB962C8B-B14F-4D97-AF65-F5344CB8AC3E}">
        <p14:creationId xmlns:p14="http://schemas.microsoft.com/office/powerpoint/2010/main" val="28468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500"/>
                                        <p:tgtEl>
                                          <p:spTgt spid="5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2000"/>
                                        <p:tgtEl>
                                          <p:spTgt spid="57"/>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2000"/>
                                        <p:tgtEl>
                                          <p:spTgt spid="58"/>
                                        </p:tgtEl>
                                      </p:cBhvr>
                                    </p:animEffect>
                                  </p:childTnLst>
                                </p:cTn>
                              </p:par>
                            </p:childTnLst>
                          </p:cTn>
                        </p:par>
                        <p:par>
                          <p:cTn id="16" fill="hold">
                            <p:stCondLst>
                              <p:cond delay="5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500"/>
                                        <p:tgtEl>
                                          <p:spTgt spid="17"/>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500"/>
                                        <p:tgtEl>
                                          <p:spTgt spid="47"/>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2000"/>
                                        <p:tgtEl>
                                          <p:spTgt spid="59"/>
                                        </p:tgtEl>
                                      </p:cBhvr>
                                    </p:animEffect>
                                  </p:childTnLst>
                                </p:cTn>
                              </p:par>
                            </p:childTnLst>
                          </p:cTn>
                        </p:par>
                        <p:par>
                          <p:cTn id="28" fill="hold">
                            <p:stCondLst>
                              <p:cond delay="10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500"/>
                                        <p:tgtEl>
                                          <p:spTgt spid="9"/>
                                        </p:tgtEl>
                                      </p:cBhvr>
                                    </p:animEffect>
                                  </p:childTnLst>
                                </p:cTn>
                              </p:par>
                            </p:childTnLst>
                          </p:cTn>
                        </p:par>
                        <p:par>
                          <p:cTn id="32" fill="hold">
                            <p:stCondLst>
                              <p:cond delay="120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500"/>
                                        <p:tgtEl>
                                          <p:spTgt spid="34"/>
                                        </p:tgtEl>
                                      </p:cBhvr>
                                    </p:animEffect>
                                  </p:childTnLst>
                                </p:cTn>
                              </p:par>
                            </p:childTnLst>
                          </p:cTn>
                        </p:par>
                        <p:par>
                          <p:cTn id="36" fill="hold">
                            <p:stCondLst>
                              <p:cond delay="135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0"/>
                                        <p:tgtEl>
                                          <p:spTgt spid="60"/>
                                        </p:tgtEl>
                                      </p:cBhvr>
                                    </p:animEffect>
                                  </p:childTnLst>
                                </p:cTn>
                              </p:par>
                            </p:childTnLst>
                          </p:cTn>
                        </p:par>
                        <p:par>
                          <p:cTn id="40" fill="hold">
                            <p:stCondLst>
                              <p:cond delay="15500"/>
                            </p:stCondLst>
                            <p:childTnLst>
                              <p:par>
                                <p:cTn id="41" presetID="22" presetClass="entr" presetSubtype="8"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1500"/>
                                        <p:tgtEl>
                                          <p:spTgt spid="38"/>
                                        </p:tgtEl>
                                      </p:cBhvr>
                                    </p:animEffect>
                                  </p:childTnLst>
                                </p:cTn>
                              </p:par>
                            </p:childTnLst>
                          </p:cTn>
                        </p:par>
                        <p:par>
                          <p:cTn id="44" fill="hold">
                            <p:stCondLst>
                              <p:cond delay="170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500"/>
                                        <p:tgtEl>
                                          <p:spTgt spid="31"/>
                                        </p:tgtEl>
                                      </p:cBhvr>
                                    </p:animEffect>
                                  </p:childTnLst>
                                </p:cTn>
                              </p:par>
                            </p:childTnLst>
                          </p:cTn>
                        </p:par>
                        <p:par>
                          <p:cTn id="48" fill="hold">
                            <p:stCondLst>
                              <p:cond delay="18500"/>
                            </p:stCondLst>
                            <p:childTnLst>
                              <p:par>
                                <p:cTn id="49" presetID="22" presetClass="entr" presetSubtype="8"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1500"/>
                                        <p:tgtEl>
                                          <p:spTgt spid="39"/>
                                        </p:tgtEl>
                                      </p:cBhvr>
                                    </p:animEffect>
                                  </p:childTnLst>
                                </p:cTn>
                              </p:par>
                            </p:childTnLst>
                          </p:cTn>
                        </p:par>
                        <p:par>
                          <p:cTn id="52" fill="hold">
                            <p:stCondLst>
                              <p:cond delay="20000"/>
                            </p:stCondLst>
                            <p:childTnLst>
                              <p:par>
                                <p:cTn id="53" presetID="10"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500"/>
                                        <p:tgtEl>
                                          <p:spTgt spid="43"/>
                                        </p:tgtEl>
                                      </p:cBhvr>
                                    </p:animEffect>
                                  </p:childTnLst>
                                </p:cTn>
                              </p:par>
                            </p:childTnLst>
                          </p:cTn>
                        </p:par>
                        <p:par>
                          <p:cTn id="56" fill="hold">
                            <p:stCondLst>
                              <p:cond delay="21500"/>
                            </p:stCondLst>
                            <p:childTnLst>
                              <p:par>
                                <p:cTn id="57" presetID="10" presetClass="entr" presetSubtype="0"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500"/>
                                        <p:tgtEl>
                                          <p:spTgt spid="50"/>
                                        </p:tgtEl>
                                      </p:cBhvr>
                                    </p:animEffect>
                                  </p:childTnLst>
                                </p:cTn>
                              </p:par>
                            </p:childTnLst>
                          </p:cTn>
                        </p:par>
                        <p:par>
                          <p:cTn id="60" fill="hold">
                            <p:stCondLst>
                              <p:cond delay="23000"/>
                            </p:stCondLst>
                            <p:childTnLst>
                              <p:par>
                                <p:cTn id="61" presetID="10"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500"/>
                                        <p:tgtEl>
                                          <p:spTgt spid="56"/>
                                        </p:tgtEl>
                                      </p:cBhvr>
                                    </p:animEffect>
                                  </p:childTnLst>
                                </p:cTn>
                              </p:par>
                            </p:childTnLst>
                          </p:cTn>
                        </p:par>
                        <p:par>
                          <p:cTn id="64" fill="hold">
                            <p:stCondLst>
                              <p:cond delay="24500"/>
                            </p:stCondLst>
                            <p:childTnLst>
                              <p:par>
                                <p:cTn id="65" presetID="10" presetClass="entr" presetSubtype="0"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500"/>
                                        <p:tgtEl>
                                          <p:spTgt spid="44"/>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500"/>
                                        <p:tgtEl>
                                          <p:spTgt spid="40"/>
                                        </p:tgtEl>
                                      </p:cBhvr>
                                    </p:animEffect>
                                  </p:childTnLst>
                                </p:cTn>
                              </p:par>
                            </p:childTnLst>
                          </p:cTn>
                        </p:par>
                        <p:par>
                          <p:cTn id="71" fill="hold">
                            <p:stCondLst>
                              <p:cond delay="26000"/>
                            </p:stCondLst>
                            <p:childTnLst>
                              <p:par>
                                <p:cTn id="72" presetID="50" presetClass="path" presetSubtype="0" accel="50000" decel="50000" fill="hold" nodeType="afterEffect">
                                  <p:stCondLst>
                                    <p:cond delay="0"/>
                                  </p:stCondLst>
                                  <p:childTnLst>
                                    <p:animMotion origin="layout" path="M 1.45833E-6 0.01158 C 0.12526 0.01158 0.48177 0.00695 0.60703 0.00695 C 0.77513 0.00695 0.75156 -0.07569 0.75156 -0.14606 L 0.75156 -0.30231 " pathEditMode="relative" rAng="0" ptsTypes="AAAA">
                                      <p:cBhvr>
                                        <p:cTn id="73" dur="2000" fill="hold"/>
                                        <p:tgtEl>
                                          <p:spTgt spid="44"/>
                                        </p:tgtEl>
                                        <p:attrNameLst>
                                          <p:attrName>ppt_x</p:attrName>
                                          <p:attrName>ppt_y</p:attrName>
                                        </p:attrNameLst>
                                      </p:cBhvr>
                                      <p:rCtr x="37630" y="-15694"/>
                                    </p:animMotion>
                                  </p:childTnLst>
                                </p:cTn>
                              </p:par>
                              <p:par>
                                <p:cTn id="74" presetID="50" presetClass="path" presetSubtype="0" accel="50000" decel="50000" fill="hold" nodeType="withEffect">
                                  <p:stCondLst>
                                    <p:cond delay="0"/>
                                  </p:stCondLst>
                                  <p:childTnLst>
                                    <p:animMotion origin="layout" path="M -3.95833E-6 3.33333E-6 L -3.95833E-6 0.17708 C -3.95833E-6 0.25648 0.0142 0.34884 -0.15208 0.34884 C -0.27513 0.34884 -0.61692 0.35416 -0.7401 0.35416 " pathEditMode="relative" rAng="5400000" ptsTypes="AAAA">
                                      <p:cBhvr>
                                        <p:cTn id="75" dur="2000" fill="hold"/>
                                        <p:tgtEl>
                                          <p:spTgt spid="40"/>
                                        </p:tgtEl>
                                        <p:attrNameLst>
                                          <p:attrName>ppt_x</p:attrName>
                                          <p:attrName>ppt_y</p:attrName>
                                        </p:attrNameLst>
                                      </p:cBhvr>
                                      <p:rCtr x="-36992" y="17708"/>
                                    </p:animMotion>
                                  </p:childTnLst>
                                </p:cTn>
                              </p:par>
                            </p:childTnLst>
                          </p:cTn>
                        </p:par>
                        <p:par>
                          <p:cTn id="76" fill="hold">
                            <p:stCondLst>
                              <p:cond delay="28000"/>
                            </p:stCondLst>
                            <p:childTnLst>
                              <p:par>
                                <p:cTn id="77" presetID="10" presetClass="exit" presetSubtype="0" fill="hold" nodeType="afterEffect">
                                  <p:stCondLst>
                                    <p:cond delay="0"/>
                                  </p:stCondLst>
                                  <p:childTnLst>
                                    <p:animEffect transition="out" filter="fade">
                                      <p:cBhvr>
                                        <p:cTn id="78" dur="1500"/>
                                        <p:tgtEl>
                                          <p:spTgt spid="44"/>
                                        </p:tgtEl>
                                      </p:cBhvr>
                                    </p:animEffect>
                                    <p:set>
                                      <p:cBhvr>
                                        <p:cTn id="79" dur="1" fill="hold">
                                          <p:stCondLst>
                                            <p:cond delay="1499"/>
                                          </p:stCondLst>
                                        </p:cTn>
                                        <p:tgtEl>
                                          <p:spTgt spid="4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500"/>
                                        <p:tgtEl>
                                          <p:spTgt spid="40"/>
                                        </p:tgtEl>
                                      </p:cBhvr>
                                    </p:animEffect>
                                    <p:set>
                                      <p:cBhvr>
                                        <p:cTn id="82" dur="1" fill="hold">
                                          <p:stCondLst>
                                            <p:cond delay="1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IIG Introduction </a:t>
            </a:r>
            <a:endParaRPr lang="en-US" sz="3200" dirty="0">
              <a:latin typeface="+mn-lt"/>
            </a:endParaRPr>
          </a:p>
        </p:txBody>
      </p:sp>
      <p:sp>
        <p:nvSpPr>
          <p:cNvPr id="21" name="Content Placeholder 2"/>
          <p:cNvSpPr txBox="1">
            <a:spLocks/>
          </p:cNvSpPr>
          <p:nvPr/>
        </p:nvSpPr>
        <p:spPr>
          <a:xfrm>
            <a:off x="838200" y="1636146"/>
            <a:ext cx="5188097" cy="41505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smtClean="0"/>
              <a:t>SCL </a:t>
            </a:r>
            <a:r>
              <a:rPr lang="en-US" sz="1800" dirty="0"/>
              <a:t>IIG network is serving around 75 clients with more than 60Gbps internet bandwidth in more than 50 districts of the country. SCL IIG network has seamless connectivity and adequate bandwidth with ITC </a:t>
            </a:r>
            <a:r>
              <a:rPr lang="en-US" sz="1800" dirty="0" smtClean="0"/>
              <a:t>and SMW4 segment. Combination </a:t>
            </a:r>
            <a:r>
              <a:rPr lang="en-US" sz="1800" dirty="0"/>
              <a:t>of tier-1 and tier-2 service </a:t>
            </a:r>
            <a:r>
              <a:rPr lang="en-US" sz="1800" dirty="0" smtClean="0"/>
              <a:t>providers </a:t>
            </a:r>
            <a:r>
              <a:rPr lang="en-US" sz="1800" dirty="0"/>
              <a:t>along with geographical load balance mechanism, </a:t>
            </a:r>
            <a:r>
              <a:rPr lang="en-US" sz="1800" dirty="0" smtClean="0"/>
              <a:t>customers are </a:t>
            </a:r>
            <a:r>
              <a:rPr lang="en-US" sz="1800" dirty="0"/>
              <a:t>getting competitive advantage through our network. By using our distinguished international networks, our clients have international IP coverage throughout North America, Europe and Asia Pacific</a:t>
            </a:r>
            <a:r>
              <a:rPr lang="en-US" sz="1800" dirty="0" smtClean="0"/>
              <a:t>.</a:t>
            </a:r>
            <a:endParaRPr lang="en-US" sz="1800" dirty="0"/>
          </a:p>
        </p:txBody>
      </p:sp>
      <p:graphicFrame>
        <p:nvGraphicFramePr>
          <p:cNvPr id="24" name="Table 23"/>
          <p:cNvGraphicFramePr>
            <a:graphicFrameLocks noGrp="1"/>
          </p:cNvGraphicFramePr>
          <p:nvPr>
            <p:extLst>
              <p:ext uri="{D42A27DB-BD31-4B8C-83A1-F6EECF244321}">
                <p14:modId xmlns:p14="http://schemas.microsoft.com/office/powerpoint/2010/main" val="2492081887"/>
              </p:ext>
            </p:extLst>
          </p:nvPr>
        </p:nvGraphicFramePr>
        <p:xfrm>
          <a:off x="881828" y="4761483"/>
          <a:ext cx="5188098" cy="1752600"/>
        </p:xfrm>
        <a:graphic>
          <a:graphicData uri="http://schemas.openxmlformats.org/drawingml/2006/table">
            <a:tbl>
              <a:tblPr firstRow="1" bandRow="1">
                <a:tableStyleId>{5C22544A-7EE6-4342-B048-85BDC9FD1C3A}</a:tableStyleId>
              </a:tblPr>
              <a:tblGrid>
                <a:gridCol w="2594049"/>
                <a:gridCol w="2594049"/>
              </a:tblGrid>
              <a:tr h="370840">
                <a:tc>
                  <a:txBody>
                    <a:bodyPr/>
                    <a:lstStyle/>
                    <a:p>
                      <a:r>
                        <a:rPr lang="en-US" dirty="0" smtClean="0"/>
                        <a:t>Service Category</a:t>
                      </a:r>
                      <a:endParaRPr lang="en-US" dirty="0"/>
                    </a:p>
                  </a:txBody>
                  <a:tcPr/>
                </a:tc>
                <a:tc>
                  <a:txBody>
                    <a:bodyPr/>
                    <a:lstStyle/>
                    <a:p>
                      <a:r>
                        <a:rPr lang="en-US" dirty="0" smtClean="0"/>
                        <a:t>Clients</a:t>
                      </a:r>
                      <a:endParaRPr lang="en-US" dirty="0"/>
                    </a:p>
                  </a:txBody>
                  <a:tcPr/>
                </a:tc>
              </a:tr>
              <a:tr h="370840">
                <a:tc>
                  <a:txBody>
                    <a:bodyPr/>
                    <a:lstStyle/>
                    <a:p>
                      <a:r>
                        <a:rPr lang="en-US" dirty="0" smtClean="0"/>
                        <a:t>IP Transit</a:t>
                      </a:r>
                      <a:endParaRPr lang="en-US" dirty="0"/>
                    </a:p>
                  </a:txBody>
                  <a:tcPr/>
                </a:tc>
                <a:tc>
                  <a:txBody>
                    <a:bodyPr/>
                    <a:lstStyle/>
                    <a:p>
                      <a:r>
                        <a:rPr lang="en-US" dirty="0" smtClean="0"/>
                        <a:t>ISP, IIG</a:t>
                      </a:r>
                      <a:endParaRPr lang="en-US" dirty="0"/>
                    </a:p>
                  </a:txBody>
                  <a:tcPr/>
                </a:tc>
              </a:tr>
              <a:tr h="370840">
                <a:tc>
                  <a:txBody>
                    <a:bodyPr/>
                    <a:lstStyle/>
                    <a:p>
                      <a:r>
                        <a:rPr lang="en-US" dirty="0" smtClean="0"/>
                        <a:t>MPLS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Enterprise and authorized Customers</a:t>
                      </a:r>
                    </a:p>
                  </a:txBody>
                  <a:tcPr/>
                </a:tc>
              </a:tr>
              <a:tr h="370840">
                <a:tc>
                  <a:txBody>
                    <a:bodyPr/>
                    <a:lstStyle/>
                    <a:p>
                      <a:r>
                        <a:rPr lang="en-US" dirty="0" smtClean="0"/>
                        <a:t>Global Cache</a:t>
                      </a:r>
                      <a:endParaRPr lang="en-US" dirty="0"/>
                    </a:p>
                  </a:txBody>
                  <a:tcPr/>
                </a:tc>
                <a:tc>
                  <a:txBody>
                    <a:bodyPr/>
                    <a:lstStyle/>
                    <a:p>
                      <a:r>
                        <a:rPr lang="en-US" dirty="0" smtClean="0"/>
                        <a:t>ISP</a:t>
                      </a:r>
                      <a:endParaRPr lang="en-US" dirty="0"/>
                    </a:p>
                  </a:txBody>
                  <a:tcPr/>
                </a:tc>
              </a:tr>
            </a:tbl>
          </a:graphicData>
        </a:graphic>
      </p:graphicFrame>
      <p:grpSp>
        <p:nvGrpSpPr>
          <p:cNvPr id="5" name="Group 4"/>
          <p:cNvGrpSpPr/>
          <p:nvPr/>
        </p:nvGrpSpPr>
        <p:grpSpPr>
          <a:xfrm>
            <a:off x="6364010" y="1871055"/>
            <a:ext cx="5602829" cy="3529569"/>
            <a:chOff x="6418602" y="2376019"/>
            <a:chExt cx="5602829" cy="3529569"/>
          </a:xfrm>
        </p:grpSpPr>
        <p:sp>
          <p:nvSpPr>
            <p:cNvPr id="6" name="Rectangle 5"/>
            <p:cNvSpPr/>
            <p:nvPr/>
          </p:nvSpPr>
          <p:spPr>
            <a:xfrm>
              <a:off x="8596012" y="2376019"/>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Md. Khalid Rayhan Shawon</a:t>
              </a:r>
            </a:p>
            <a:p>
              <a:pPr algn="ctr"/>
              <a:r>
                <a:rPr lang="en-US" sz="1200" dirty="0" smtClean="0"/>
                <a:t>HOD</a:t>
              </a:r>
            </a:p>
          </p:txBody>
        </p:sp>
        <p:sp>
          <p:nvSpPr>
            <p:cNvPr id="7" name="Rectangle 6"/>
            <p:cNvSpPr/>
            <p:nvPr/>
          </p:nvSpPr>
          <p:spPr>
            <a:xfrm>
              <a:off x="8596014" y="3268640"/>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IIG</a:t>
              </a:r>
            </a:p>
            <a:p>
              <a:pPr algn="ctr"/>
              <a:r>
                <a:rPr lang="en-US" sz="1200" dirty="0"/>
                <a:t>Samiul Bashar, Manager</a:t>
              </a:r>
            </a:p>
          </p:txBody>
        </p:sp>
        <p:sp>
          <p:nvSpPr>
            <p:cNvPr id="8" name="Rectangle 7"/>
            <p:cNvSpPr/>
            <p:nvPr/>
          </p:nvSpPr>
          <p:spPr>
            <a:xfrm>
              <a:off x="10686168" y="4182263"/>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Implementation</a:t>
              </a:r>
            </a:p>
            <a:p>
              <a:pPr algn="ctr"/>
              <a:r>
                <a:rPr lang="en-US" sz="1200" dirty="0"/>
                <a:t>Niamul Bashir</a:t>
              </a:r>
            </a:p>
            <a:p>
              <a:pPr algn="ctr"/>
              <a:r>
                <a:rPr lang="en-US" sz="1200" dirty="0"/>
                <a:t>Assistant Manager</a:t>
              </a:r>
            </a:p>
          </p:txBody>
        </p:sp>
        <p:sp>
          <p:nvSpPr>
            <p:cNvPr id="9" name="Rectangle 8"/>
            <p:cNvSpPr/>
            <p:nvPr/>
          </p:nvSpPr>
          <p:spPr>
            <a:xfrm>
              <a:off x="9263646" y="4182262"/>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Planning &amp; Strategy</a:t>
              </a:r>
            </a:p>
            <a:p>
              <a:pPr algn="ctr"/>
              <a:r>
                <a:rPr lang="en-US" sz="1200" dirty="0"/>
                <a:t>Jobayer Shuvo</a:t>
              </a:r>
            </a:p>
            <a:p>
              <a:pPr algn="ctr"/>
              <a:r>
                <a:rPr lang="en-US" sz="1200" dirty="0"/>
                <a:t>Assistant Manager</a:t>
              </a:r>
            </a:p>
          </p:txBody>
        </p:sp>
        <p:sp>
          <p:nvSpPr>
            <p:cNvPr id="10" name="Rectangle 9"/>
            <p:cNvSpPr/>
            <p:nvPr/>
          </p:nvSpPr>
          <p:spPr>
            <a:xfrm>
              <a:off x="7841124" y="4182261"/>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Downstream O&amp;M</a:t>
              </a:r>
            </a:p>
            <a:p>
              <a:pPr algn="ctr"/>
              <a:r>
                <a:rPr lang="en-US" sz="1200" dirty="0"/>
                <a:t>Muntasir Khan</a:t>
              </a:r>
            </a:p>
            <a:p>
              <a:pPr algn="ctr"/>
              <a:r>
                <a:rPr lang="en-US" sz="1200" dirty="0"/>
                <a:t>Assistant Manager</a:t>
              </a:r>
            </a:p>
          </p:txBody>
        </p:sp>
        <p:sp>
          <p:nvSpPr>
            <p:cNvPr id="11" name="Rectangle 10"/>
            <p:cNvSpPr/>
            <p:nvPr/>
          </p:nvSpPr>
          <p:spPr>
            <a:xfrm>
              <a:off x="6418602" y="4182260"/>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Upstream O&amp;M</a:t>
              </a:r>
            </a:p>
            <a:p>
              <a:pPr algn="ctr"/>
              <a:r>
                <a:rPr lang="en-US" sz="1200" dirty="0"/>
                <a:t>Ruhul Amin Biswas</a:t>
              </a:r>
            </a:p>
            <a:p>
              <a:pPr algn="ctr"/>
              <a:r>
                <a:rPr lang="en-US" sz="1200" dirty="0"/>
                <a:t>Assistant Manager</a:t>
              </a:r>
            </a:p>
          </p:txBody>
        </p:sp>
        <p:sp>
          <p:nvSpPr>
            <p:cNvPr id="12" name="Rectangle 11"/>
            <p:cNvSpPr/>
            <p:nvPr/>
          </p:nvSpPr>
          <p:spPr>
            <a:xfrm>
              <a:off x="7173492" y="5090963"/>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Imp and O&amp;M</a:t>
              </a:r>
            </a:p>
            <a:p>
              <a:pPr algn="ctr"/>
              <a:r>
                <a:rPr lang="en-US" sz="1200" dirty="0"/>
                <a:t>Hamjajul Asrafi </a:t>
              </a:r>
            </a:p>
            <a:p>
              <a:pPr algn="ctr"/>
              <a:r>
                <a:rPr lang="en-US" sz="1200" dirty="0"/>
                <a:t>Assistant </a:t>
              </a:r>
              <a:r>
                <a:rPr lang="en-US" sz="1200" dirty="0" smtClean="0"/>
                <a:t>Manager</a:t>
              </a:r>
              <a:endParaRPr lang="en-US" sz="1200" dirty="0"/>
            </a:p>
          </p:txBody>
        </p:sp>
        <p:sp>
          <p:nvSpPr>
            <p:cNvPr id="13" name="Rectangle 12"/>
            <p:cNvSpPr/>
            <p:nvPr/>
          </p:nvSpPr>
          <p:spPr>
            <a:xfrm>
              <a:off x="8596013" y="5090963"/>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Imp and O&amp;M</a:t>
              </a:r>
            </a:p>
            <a:p>
              <a:pPr algn="ctr"/>
              <a:r>
                <a:rPr lang="en-US" sz="1200" dirty="0"/>
                <a:t>Sadia Safwat</a:t>
              </a:r>
            </a:p>
            <a:p>
              <a:pPr algn="ctr"/>
              <a:r>
                <a:rPr lang="en-US" sz="1200" dirty="0"/>
                <a:t>Assistant Engineer</a:t>
              </a:r>
            </a:p>
          </p:txBody>
        </p:sp>
        <p:sp>
          <p:nvSpPr>
            <p:cNvPr id="14" name="Rectangle 13"/>
            <p:cNvSpPr/>
            <p:nvPr/>
          </p:nvSpPr>
          <p:spPr>
            <a:xfrm>
              <a:off x="10018534" y="5090963"/>
              <a:ext cx="1335263" cy="814625"/>
            </a:xfrm>
            <a:prstGeom prst="rect">
              <a:avLst/>
            </a:prstGeom>
            <a:solidFill>
              <a:schemeClr val="bg1">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Imp and O&amp;M</a:t>
              </a:r>
            </a:p>
            <a:p>
              <a:pPr algn="ctr"/>
              <a:r>
                <a:rPr lang="en-US" sz="1200" dirty="0"/>
                <a:t>Shohel Rana</a:t>
              </a:r>
            </a:p>
            <a:p>
              <a:pPr algn="ctr"/>
              <a:r>
                <a:rPr lang="en-US" sz="1200" dirty="0"/>
                <a:t>Assistant Engineer</a:t>
              </a:r>
            </a:p>
          </p:txBody>
        </p:sp>
      </p:grpSp>
      <p:sp>
        <p:nvSpPr>
          <p:cNvPr id="15" name="TextBox 14"/>
          <p:cNvSpPr txBox="1"/>
          <p:nvPr/>
        </p:nvSpPr>
        <p:spPr>
          <a:xfrm>
            <a:off x="6364010" y="1296538"/>
            <a:ext cx="1805302" cy="369332"/>
          </a:xfrm>
          <a:prstGeom prst="rect">
            <a:avLst/>
          </a:prstGeom>
          <a:noFill/>
        </p:spPr>
        <p:txBody>
          <a:bodyPr wrap="none" rtlCol="0">
            <a:spAutoFit/>
          </a:bodyPr>
          <a:lstStyle/>
          <a:p>
            <a:r>
              <a:rPr lang="en-US" b="1" i="1" dirty="0" smtClean="0"/>
              <a:t>IIG Organogram:</a:t>
            </a:r>
            <a:endParaRPr lang="en-US" b="1" i="1" dirty="0"/>
          </a:p>
        </p:txBody>
      </p:sp>
    </p:spTree>
    <p:extLst>
      <p:ext uri="{BB962C8B-B14F-4D97-AF65-F5344CB8AC3E}">
        <p14:creationId xmlns:p14="http://schemas.microsoft.com/office/powerpoint/2010/main" val="196031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IIG</a:t>
            </a:r>
            <a:endParaRPr lang="en-US" dirty="0"/>
          </a:p>
        </p:txBody>
      </p:sp>
      <p:sp>
        <p:nvSpPr>
          <p:cNvPr id="3" name="Content Placeholder 2"/>
          <p:cNvSpPr>
            <a:spLocks noGrp="1"/>
          </p:cNvSpPr>
          <p:nvPr>
            <p:ph idx="1"/>
          </p:nvPr>
        </p:nvSpPr>
        <p:spPr/>
        <p:txBody>
          <a:bodyPr/>
          <a:lstStyle/>
          <a:p>
            <a:r>
              <a:rPr lang="en-US" dirty="0" smtClean="0"/>
              <a:t>SCL IIG obtained license from BTRC in 12</a:t>
            </a:r>
            <a:r>
              <a:rPr lang="en-US" baseline="30000" dirty="0" smtClean="0"/>
              <a:t>th</a:t>
            </a:r>
            <a:r>
              <a:rPr lang="en-US" dirty="0" smtClean="0"/>
              <a:t> April, 2012</a:t>
            </a:r>
            <a:endParaRPr lang="en-US" dirty="0"/>
          </a:p>
        </p:txBody>
      </p:sp>
    </p:spTree>
    <p:extLst>
      <p:ext uri="{BB962C8B-B14F-4D97-AF65-F5344CB8AC3E}">
        <p14:creationId xmlns:p14="http://schemas.microsoft.com/office/powerpoint/2010/main" val="266901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TotalTime>
  <Words>1386</Words>
  <Application>Microsoft Office PowerPoint</Application>
  <PresentationFormat>Widescreen</PresentationFormat>
  <Paragraphs>304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Gateway Operations Introduction</vt:lpstr>
      <vt:lpstr>ITC Introduction</vt:lpstr>
      <vt:lpstr>ITC</vt:lpstr>
      <vt:lpstr>PowerPoint Presentation</vt:lpstr>
      <vt:lpstr>IIG Service via ITC</vt:lpstr>
      <vt:lpstr>IGW Service via ITC</vt:lpstr>
      <vt:lpstr>Enterprise IPLC Service via ITC</vt:lpstr>
      <vt:lpstr>IIG Introduction </vt:lpstr>
      <vt:lpstr>IIG</vt:lpstr>
      <vt:lpstr>IIG Service Detail</vt:lpstr>
      <vt:lpstr>ICX Introduction</vt:lpstr>
      <vt:lpstr>PowerPoint Presentation</vt:lpstr>
      <vt:lpstr>ICX Service for domestic calls</vt:lpstr>
      <vt:lpstr>PowerPoint Presentation</vt:lpstr>
      <vt:lpstr>ICX Service short code</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 Hashibur Rahman</dc:creator>
  <cp:lastModifiedBy>A.A.M Hashibur Rahman</cp:lastModifiedBy>
  <cp:revision>125</cp:revision>
  <dcterms:created xsi:type="dcterms:W3CDTF">2017-01-25T07:46:17Z</dcterms:created>
  <dcterms:modified xsi:type="dcterms:W3CDTF">2017-12-05T09:00:13Z</dcterms:modified>
</cp:coreProperties>
</file>